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45"/>
  </p:notesMasterIdLst>
  <p:sldIdLst>
    <p:sldId id="256" r:id="rId2"/>
    <p:sldId id="295" r:id="rId3"/>
    <p:sldId id="301" r:id="rId4"/>
    <p:sldId id="302" r:id="rId5"/>
    <p:sldId id="303" r:id="rId6"/>
    <p:sldId id="304" r:id="rId7"/>
    <p:sldId id="305" r:id="rId8"/>
    <p:sldId id="306" r:id="rId9"/>
    <p:sldId id="307" r:id="rId10"/>
    <p:sldId id="308" r:id="rId11"/>
    <p:sldId id="309" r:id="rId12"/>
    <p:sldId id="259" r:id="rId13"/>
    <p:sldId id="292" r:id="rId14"/>
    <p:sldId id="293" r:id="rId15"/>
    <p:sldId id="294" r:id="rId16"/>
    <p:sldId id="260" r:id="rId17"/>
    <p:sldId id="291" r:id="rId18"/>
    <p:sldId id="267" r:id="rId19"/>
    <p:sldId id="270" r:id="rId20"/>
    <p:sldId id="268" r:id="rId21"/>
    <p:sldId id="269" r:id="rId22"/>
    <p:sldId id="273" r:id="rId23"/>
    <p:sldId id="271" r:id="rId24"/>
    <p:sldId id="297" r:id="rId25"/>
    <p:sldId id="290" r:id="rId26"/>
    <p:sldId id="272" r:id="rId27"/>
    <p:sldId id="274" r:id="rId28"/>
    <p:sldId id="275" r:id="rId29"/>
    <p:sldId id="277" r:id="rId30"/>
    <p:sldId id="280" r:id="rId31"/>
    <p:sldId id="279" r:id="rId32"/>
    <p:sldId id="278" r:id="rId33"/>
    <p:sldId id="284" r:id="rId34"/>
    <p:sldId id="281" r:id="rId35"/>
    <p:sldId id="276" r:id="rId36"/>
    <p:sldId id="287" r:id="rId37"/>
    <p:sldId id="282" r:id="rId38"/>
    <p:sldId id="286" r:id="rId39"/>
    <p:sldId id="298" r:id="rId40"/>
    <p:sldId id="288" r:id="rId41"/>
    <p:sldId id="285" r:id="rId42"/>
    <p:sldId id="289" r:id="rId43"/>
    <p:sldId id="283" r:id="rId4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681"/>
    <a:srgbClr val="028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225" autoAdjust="0"/>
  </p:normalViewPr>
  <p:slideViewPr>
    <p:cSldViewPr>
      <p:cViewPr varScale="1">
        <p:scale>
          <a:sx n="92" d="100"/>
          <a:sy n="92" d="100"/>
        </p:scale>
        <p:origin x="1114"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F4FCAB-AEE3-4799-A6FC-BC603913A407}" type="datetimeFigureOut">
              <a:rPr lang="en-US" smtClean="0"/>
              <a:t>9/20/2016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23F956-168C-442F-8114-2BCA6471B236}" type="slidenum">
              <a:rPr lang="en-US" smtClean="0"/>
              <a:t>‹#›</a:t>
            </a:fld>
            <a:endParaRPr lang="en-US"/>
          </a:p>
        </p:txBody>
      </p:sp>
    </p:spTree>
    <p:extLst>
      <p:ext uri="{BB962C8B-B14F-4D97-AF65-F5344CB8AC3E}">
        <p14:creationId xmlns:p14="http://schemas.microsoft.com/office/powerpoint/2010/main" val="2279510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a:t>
            </a:fld>
            <a:endParaRPr lang="en-US"/>
          </a:p>
        </p:txBody>
      </p:sp>
    </p:spTree>
    <p:extLst>
      <p:ext uri="{BB962C8B-B14F-4D97-AF65-F5344CB8AC3E}">
        <p14:creationId xmlns:p14="http://schemas.microsoft.com/office/powerpoint/2010/main" val="39551914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16</a:t>
            </a:fld>
            <a:endParaRPr lang="en-US"/>
          </a:p>
        </p:txBody>
      </p:sp>
    </p:spTree>
    <p:extLst>
      <p:ext uri="{BB962C8B-B14F-4D97-AF65-F5344CB8AC3E}">
        <p14:creationId xmlns:p14="http://schemas.microsoft.com/office/powerpoint/2010/main" val="2737248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18</a:t>
            </a:fld>
            <a:endParaRPr lang="en-US"/>
          </a:p>
        </p:txBody>
      </p:sp>
    </p:spTree>
    <p:extLst>
      <p:ext uri="{BB962C8B-B14F-4D97-AF65-F5344CB8AC3E}">
        <p14:creationId xmlns:p14="http://schemas.microsoft.com/office/powerpoint/2010/main" val="2954475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21</a:t>
            </a:fld>
            <a:endParaRPr lang="en-US"/>
          </a:p>
        </p:txBody>
      </p:sp>
    </p:spTree>
    <p:extLst>
      <p:ext uri="{BB962C8B-B14F-4D97-AF65-F5344CB8AC3E}">
        <p14:creationId xmlns:p14="http://schemas.microsoft.com/office/powerpoint/2010/main" val="1517437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22</a:t>
            </a:fld>
            <a:endParaRPr lang="en-US"/>
          </a:p>
        </p:txBody>
      </p:sp>
    </p:spTree>
    <p:extLst>
      <p:ext uri="{BB962C8B-B14F-4D97-AF65-F5344CB8AC3E}">
        <p14:creationId xmlns:p14="http://schemas.microsoft.com/office/powerpoint/2010/main" val="1658553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23</a:t>
            </a:fld>
            <a:endParaRPr lang="en-US"/>
          </a:p>
        </p:txBody>
      </p:sp>
    </p:spTree>
    <p:extLst>
      <p:ext uri="{BB962C8B-B14F-4D97-AF65-F5344CB8AC3E}">
        <p14:creationId xmlns:p14="http://schemas.microsoft.com/office/powerpoint/2010/main" val="3289515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24</a:t>
            </a:fld>
            <a:endParaRPr lang="en-US"/>
          </a:p>
        </p:txBody>
      </p:sp>
    </p:spTree>
    <p:extLst>
      <p:ext uri="{BB962C8B-B14F-4D97-AF65-F5344CB8AC3E}">
        <p14:creationId xmlns:p14="http://schemas.microsoft.com/office/powerpoint/2010/main" val="618630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25</a:t>
            </a:fld>
            <a:endParaRPr lang="en-US"/>
          </a:p>
        </p:txBody>
      </p:sp>
    </p:spTree>
    <p:extLst>
      <p:ext uri="{BB962C8B-B14F-4D97-AF65-F5344CB8AC3E}">
        <p14:creationId xmlns:p14="http://schemas.microsoft.com/office/powerpoint/2010/main" val="1994055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26</a:t>
            </a:fld>
            <a:endParaRPr lang="en-US"/>
          </a:p>
        </p:txBody>
      </p:sp>
    </p:spTree>
    <p:extLst>
      <p:ext uri="{BB962C8B-B14F-4D97-AF65-F5344CB8AC3E}">
        <p14:creationId xmlns:p14="http://schemas.microsoft.com/office/powerpoint/2010/main" val="18120604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27</a:t>
            </a:fld>
            <a:endParaRPr lang="en-US"/>
          </a:p>
        </p:txBody>
      </p:sp>
    </p:spTree>
    <p:extLst>
      <p:ext uri="{BB962C8B-B14F-4D97-AF65-F5344CB8AC3E}">
        <p14:creationId xmlns:p14="http://schemas.microsoft.com/office/powerpoint/2010/main" val="1588004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31</a:t>
            </a:fld>
            <a:endParaRPr lang="en-US"/>
          </a:p>
        </p:txBody>
      </p:sp>
    </p:spTree>
    <p:extLst>
      <p:ext uri="{BB962C8B-B14F-4D97-AF65-F5344CB8AC3E}">
        <p14:creationId xmlns:p14="http://schemas.microsoft.com/office/powerpoint/2010/main" val="2019740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2</a:t>
            </a:fld>
            <a:endParaRPr lang="en-US"/>
          </a:p>
        </p:txBody>
      </p:sp>
    </p:spTree>
    <p:extLst>
      <p:ext uri="{BB962C8B-B14F-4D97-AF65-F5344CB8AC3E}">
        <p14:creationId xmlns:p14="http://schemas.microsoft.com/office/powerpoint/2010/main" val="2145809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32</a:t>
            </a:fld>
            <a:endParaRPr lang="en-US"/>
          </a:p>
        </p:txBody>
      </p:sp>
    </p:spTree>
    <p:extLst>
      <p:ext uri="{BB962C8B-B14F-4D97-AF65-F5344CB8AC3E}">
        <p14:creationId xmlns:p14="http://schemas.microsoft.com/office/powerpoint/2010/main" val="23195294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33</a:t>
            </a:fld>
            <a:endParaRPr lang="en-US"/>
          </a:p>
        </p:txBody>
      </p:sp>
    </p:spTree>
    <p:extLst>
      <p:ext uri="{BB962C8B-B14F-4D97-AF65-F5344CB8AC3E}">
        <p14:creationId xmlns:p14="http://schemas.microsoft.com/office/powerpoint/2010/main" val="29155789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34</a:t>
            </a:fld>
            <a:endParaRPr lang="en-US"/>
          </a:p>
        </p:txBody>
      </p:sp>
    </p:spTree>
    <p:extLst>
      <p:ext uri="{BB962C8B-B14F-4D97-AF65-F5344CB8AC3E}">
        <p14:creationId xmlns:p14="http://schemas.microsoft.com/office/powerpoint/2010/main" val="41409777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37</a:t>
            </a:fld>
            <a:endParaRPr lang="en-US"/>
          </a:p>
        </p:txBody>
      </p:sp>
    </p:spTree>
    <p:extLst>
      <p:ext uri="{BB962C8B-B14F-4D97-AF65-F5344CB8AC3E}">
        <p14:creationId xmlns:p14="http://schemas.microsoft.com/office/powerpoint/2010/main" val="30250284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38</a:t>
            </a:fld>
            <a:endParaRPr lang="en-US"/>
          </a:p>
        </p:txBody>
      </p:sp>
    </p:spTree>
    <p:extLst>
      <p:ext uri="{BB962C8B-B14F-4D97-AF65-F5344CB8AC3E}">
        <p14:creationId xmlns:p14="http://schemas.microsoft.com/office/powerpoint/2010/main" val="2990800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39</a:t>
            </a:fld>
            <a:endParaRPr lang="en-US"/>
          </a:p>
        </p:txBody>
      </p:sp>
    </p:spTree>
    <p:extLst>
      <p:ext uri="{BB962C8B-B14F-4D97-AF65-F5344CB8AC3E}">
        <p14:creationId xmlns:p14="http://schemas.microsoft.com/office/powerpoint/2010/main" val="3746934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extLst>
      <p:ext uri="{BB962C8B-B14F-4D97-AF65-F5344CB8AC3E}">
        <p14:creationId xmlns:p14="http://schemas.microsoft.com/office/powerpoint/2010/main" val="1687362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987" name="Slide Number Placeholder 3"/>
          <p:cNvSpPr>
            <a:spLocks noGrp="1"/>
          </p:cNvSpPr>
          <p:nvPr>
            <p:ph type="sldNum" sz="quarter" idx="5"/>
          </p:nvPr>
        </p:nvSpPr>
        <p:spPr bwMode="auto">
          <a:noFill/>
          <a:ln>
            <a:miter lim="800000"/>
            <a:headEnd/>
            <a:tailEnd/>
          </a:ln>
        </p:spPr>
        <p:txBody>
          <a:bodyPr/>
          <a:lstStyle/>
          <a:p>
            <a:fld id="{8AC78784-7652-45D3-9905-30F7D95F7122}" type="slidenum">
              <a:rPr lang="en-US" smtClean="0"/>
              <a:pPr/>
              <a:t>4</a:t>
            </a:fld>
            <a:endParaRPr lang="en-US" dirty="0" smtClean="0"/>
          </a:p>
        </p:txBody>
      </p:sp>
    </p:spTree>
    <p:extLst>
      <p:ext uri="{BB962C8B-B14F-4D97-AF65-F5344CB8AC3E}">
        <p14:creationId xmlns:p14="http://schemas.microsoft.com/office/powerpoint/2010/main" val="2774014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TextEdit="1"/>
          </p:cNvSpPr>
          <p:nvPr>
            <p:ph type="sldImg"/>
          </p:nvPr>
        </p:nvSpPr>
        <p:spPr bwMode="auto">
          <a:noFill/>
          <a:ln>
            <a:solidFill>
              <a:srgbClr val="000000"/>
            </a:solidFill>
            <a:miter lim="800000"/>
            <a:headEnd/>
            <a:tailEnd/>
          </a:ln>
        </p:spPr>
      </p:sp>
      <p:sp>
        <p:nvSpPr>
          <p:cNvPr id="35842"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extLst>
      <p:ext uri="{BB962C8B-B14F-4D97-AF65-F5344CB8AC3E}">
        <p14:creationId xmlns:p14="http://schemas.microsoft.com/office/powerpoint/2010/main" val="1850985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12</a:t>
            </a:fld>
            <a:endParaRPr lang="en-US"/>
          </a:p>
        </p:txBody>
      </p:sp>
    </p:spTree>
    <p:extLst>
      <p:ext uri="{BB962C8B-B14F-4D97-AF65-F5344CB8AC3E}">
        <p14:creationId xmlns:p14="http://schemas.microsoft.com/office/powerpoint/2010/main" val="184309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13</a:t>
            </a:fld>
            <a:endParaRPr lang="en-US"/>
          </a:p>
        </p:txBody>
      </p:sp>
    </p:spTree>
    <p:extLst>
      <p:ext uri="{BB962C8B-B14F-4D97-AF65-F5344CB8AC3E}">
        <p14:creationId xmlns:p14="http://schemas.microsoft.com/office/powerpoint/2010/main" val="1303534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14</a:t>
            </a:fld>
            <a:endParaRPr lang="en-US"/>
          </a:p>
        </p:txBody>
      </p:sp>
    </p:spTree>
    <p:extLst>
      <p:ext uri="{BB962C8B-B14F-4D97-AF65-F5344CB8AC3E}">
        <p14:creationId xmlns:p14="http://schemas.microsoft.com/office/powerpoint/2010/main" val="964743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3F956-168C-442F-8114-2BCA6471B236}" type="slidenum">
              <a:rPr lang="en-US" smtClean="0"/>
              <a:t>15</a:t>
            </a:fld>
            <a:endParaRPr lang="en-US"/>
          </a:p>
        </p:txBody>
      </p:sp>
    </p:spTree>
    <p:extLst>
      <p:ext uri="{BB962C8B-B14F-4D97-AF65-F5344CB8AC3E}">
        <p14:creationId xmlns:p14="http://schemas.microsoft.com/office/powerpoint/2010/main" val="619650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7F2A8C-7C9B-4EC0-AE51-650BD123D6A2}" type="datetime1">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371320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5D06D-877B-417D-B62F-D5CA742A0806}" type="datetime1">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22350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795D1A-3787-44B2-B4CF-4EDAA0559DB5}" type="datetime1">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1174208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4E308C-77C3-46EA-BE75-27D0DD8AD48A}" type="datetime1">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4249377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148AA2-04C7-4FE4-A793-1C02F3BC11B3}" type="datetime1">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2665816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F33388-598B-4273-91DF-DEE3A0A16749}" type="datetime1">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1915630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31366-E018-4837-8436-4852A7343910}" type="datetime1">
              <a:rPr lang="en-US" smtClean="0"/>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13581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30E9DD-3361-4C66-9B46-083D125FF74D}" type="datetime1">
              <a:rPr lang="en-US" smtClean="0"/>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391942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E235DC-3E8D-4B95-8EEE-12E55E46B046}" type="datetime1">
              <a:rPr lang="en-US" smtClean="0"/>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2088389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B0EF42-FD02-4D17-89B6-E82F6FD3D049}" type="datetime1">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76922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4558F-5840-4F89-B041-F99F2F8C6C9B}" type="datetime1">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325A4-E7CD-4866-833A-391F4E89E918}" type="slidenum">
              <a:rPr lang="en-US" smtClean="0"/>
              <a:t>‹#›</a:t>
            </a:fld>
            <a:endParaRPr lang="en-US"/>
          </a:p>
        </p:txBody>
      </p:sp>
    </p:spTree>
    <p:extLst>
      <p:ext uri="{BB962C8B-B14F-4D97-AF65-F5344CB8AC3E}">
        <p14:creationId xmlns:p14="http://schemas.microsoft.com/office/powerpoint/2010/main" val="423161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073196E9-BB65-4ADD-886B-5AFE637FA78D}" type="datetime1">
              <a:rPr lang="en-US" smtClean="0"/>
              <a:t>9/20/2016</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8C2325A4-E7CD-4866-833A-391F4E89E918}" type="slidenum">
              <a:rPr lang="en-US" smtClean="0"/>
              <a:t>‹#›</a:t>
            </a:fld>
            <a:endParaRPr lang="en-US"/>
          </a:p>
        </p:txBody>
      </p:sp>
    </p:spTree>
    <p:extLst>
      <p:ext uri="{BB962C8B-B14F-4D97-AF65-F5344CB8AC3E}">
        <p14:creationId xmlns:p14="http://schemas.microsoft.com/office/powerpoint/2010/main" val="20960178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exchangenetwork.net/abou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exchangenetwork.net/knowledge-base/"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ww.epa.gov/e-enterpri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exchangenetwork.net/virtual-exchange-servic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nservices.epa.go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vnap.cloudapp.net/"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vnap.cloudapp.ne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vnap.cloudapp.ne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exchangenetwork.net/virtual-exchange-service/"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mailto:nodehelpdesk@epacdx.net"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nodehelpdesk@epacdx.net"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exchangenetwork.net/virtual-exchange-service/"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nodehelpdesk@epacdx.net"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www.exchangenetwork.net/VES/Virtual%20Exchange%20Service%20Admin%20Guide%20v4.doc" TargetMode="External"/><Relationship Id="rId3" Type="http://schemas.openxmlformats.org/officeDocument/2006/relationships/hyperlink" Target="http://www.exchangenetwork.net/virtual-exchange-service/" TargetMode="External"/><Relationship Id="rId7" Type="http://schemas.openxmlformats.org/officeDocument/2006/relationships/hyperlink" Target="http://www.exchangenetwork.net/VES/Virtual%20Exchange%20Service%20Connector%20Installation%20Guide.docx" TargetMode="External"/><Relationship Id="rId12" Type="http://schemas.openxmlformats.org/officeDocument/2006/relationships/hyperlink" Target="http://www.exchangenetwork.net/EN2015_files/4.1.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exchangenetwork.net/VES/Virtual%20Node%20Developer%20Guide.doc" TargetMode="External"/><Relationship Id="rId11" Type="http://schemas.openxmlformats.org/officeDocument/2006/relationships/hyperlink" Target="http://www.exchangenetwork.net/VES/VES_Demo_012115.pdf" TargetMode="External"/><Relationship Id="rId5" Type="http://schemas.openxmlformats.org/officeDocument/2006/relationships/hyperlink" Target="http://www.exchangenetwork.net/VES/Virtual%20Node%20Guidance%20and%20Recommendations%20Document%20v1.0%20FINAL.DOCX" TargetMode="External"/><Relationship Id="rId10" Type="http://schemas.openxmlformats.org/officeDocument/2006/relationships/hyperlink" Target="http://www.exchangenetwork.net/VES/ICISAir%20Setup%20Guide.docx" TargetMode="External"/><Relationship Id="rId4" Type="http://schemas.openxmlformats.org/officeDocument/2006/relationships/hyperlink" Target="http://www.exchangenetwork.net/VES/Virtual%20Exchange%20Service%20Lab%20Guide%20v1.doc" TargetMode="External"/><Relationship Id="rId9" Type="http://schemas.openxmlformats.org/officeDocument/2006/relationships/hyperlink" Target="http://www.exchangenetwork.net/VES/Internet%20Service%20Bus%20and%20Classic%20VPN%20Comparison.doc"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mailto:nodehelpdesk@epacdx.ne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hyperlink" Target="https://virtualnode.cloudapp.net/nodedataservice"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09750"/>
            <a:ext cx="7772400" cy="1771649"/>
          </a:xfrm>
        </p:spPr>
        <p:txBody>
          <a:bodyPr>
            <a:normAutofit fontScale="90000"/>
          </a:bodyPr>
          <a:lstStyle/>
          <a:p>
            <a:r>
              <a:rPr lang="en-US" dirty="0" smtClean="0"/>
              <a:t>E-Enterprise/Exchange Network Open Call</a:t>
            </a:r>
            <a:br>
              <a:rPr lang="en-US" dirty="0" smtClean="0"/>
            </a:br>
            <a:r>
              <a:rPr lang="en-US" sz="2100" b="1" dirty="0" smtClean="0">
                <a:solidFill>
                  <a:srgbClr val="028446"/>
                </a:solidFill>
                <a:latin typeface="Arial" panose="020B0604020202020204" pitchFamily="34" charset="0"/>
                <a:cs typeface="Arial" panose="020B0604020202020204" pitchFamily="34" charset="0"/>
              </a:rPr>
              <a:t>Quick Guide to Using Virtual Exchange Services and the EN Service Center</a:t>
            </a:r>
            <a:endParaRPr lang="en-US" dirty="0"/>
          </a:p>
        </p:txBody>
      </p:sp>
      <p:sp>
        <p:nvSpPr>
          <p:cNvPr id="5" name="Subtitle 4"/>
          <p:cNvSpPr>
            <a:spLocks noGrp="1"/>
          </p:cNvSpPr>
          <p:nvPr>
            <p:ph type="subTitle" idx="1"/>
          </p:nvPr>
        </p:nvSpPr>
        <p:spPr>
          <a:xfrm>
            <a:off x="1371600" y="3486150"/>
            <a:ext cx="6400800" cy="1314450"/>
          </a:xfrm>
        </p:spPr>
        <p:txBody>
          <a:bodyPr>
            <a:normAutofit/>
          </a:bodyPr>
          <a:lstStyle/>
          <a:p>
            <a:endParaRPr lang="en-US" dirty="0" smtClean="0">
              <a:solidFill>
                <a:schemeClr val="tx1"/>
              </a:solidFill>
              <a:latin typeface="Arial" panose="020B0604020202020204" pitchFamily="34" charset="0"/>
              <a:cs typeface="Arial" panose="020B0604020202020204" pitchFamily="34" charset="0"/>
            </a:endParaRPr>
          </a:p>
          <a:p>
            <a:r>
              <a:rPr lang="en-US" sz="1400" b="1" dirty="0" smtClean="0">
                <a:solidFill>
                  <a:schemeClr val="tx1"/>
                </a:solidFill>
                <a:latin typeface="Arial" panose="020B0604020202020204" pitchFamily="34" charset="0"/>
                <a:cs typeface="Arial" panose="020B0604020202020204" pitchFamily="34" charset="0"/>
              </a:rPr>
              <a:t>September 21, 2016</a:t>
            </a:r>
            <a:br>
              <a:rPr lang="en-US" sz="1400" b="1" dirty="0" smtClean="0">
                <a:solidFill>
                  <a:schemeClr val="tx1"/>
                </a:solidFill>
                <a:latin typeface="Arial" panose="020B0604020202020204" pitchFamily="34" charset="0"/>
                <a:cs typeface="Arial" panose="020B0604020202020204" pitchFamily="34" charset="0"/>
              </a:rPr>
            </a:br>
            <a:endParaRPr lang="en-US" sz="1400" b="1" dirty="0" smtClean="0">
              <a:solidFill>
                <a:schemeClr val="tx1"/>
              </a:solidFill>
              <a:latin typeface="Arial" panose="020B0604020202020204" pitchFamily="34" charset="0"/>
              <a:cs typeface="Arial" panose="020B0604020202020204" pitchFamily="34" charset="0"/>
            </a:endParaRPr>
          </a:p>
        </p:txBody>
      </p:sp>
      <p:pic>
        <p:nvPicPr>
          <p:cNvPr id="7" name="Picture 9" descr="\\gsdsrv4\PubProjects\Projects\hullmw\Environ_Data_eXchange_Network\EDEN_FINAL_EPACHOICE\EDEN_Final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2" y="304801"/>
            <a:ext cx="2590800" cy="1306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5666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Data Exchanges Supported</a:t>
            </a:r>
            <a:endParaRPr lang="en-US" dirty="0"/>
          </a:p>
        </p:txBody>
      </p:sp>
      <p:sp>
        <p:nvSpPr>
          <p:cNvPr id="2" name="Content Placeholder 1"/>
          <p:cNvSpPr>
            <a:spLocks noGrp="1"/>
          </p:cNvSpPr>
          <p:nvPr>
            <p:ph idx="1"/>
          </p:nvPr>
        </p:nvSpPr>
        <p:spPr/>
        <p:txBody>
          <a:bodyPr>
            <a:normAutofit/>
          </a:bodyPr>
          <a:lstStyle/>
          <a:p>
            <a:r>
              <a:rPr lang="en-US" dirty="0"/>
              <a:t>AQS 3.0</a:t>
            </a:r>
          </a:p>
          <a:p>
            <a:r>
              <a:rPr lang="en-US" dirty="0"/>
              <a:t>ICIS-AIR </a:t>
            </a:r>
            <a:r>
              <a:rPr lang="en-US" dirty="0" smtClean="0"/>
              <a:t> </a:t>
            </a:r>
            <a:endParaRPr lang="en-US" dirty="0"/>
          </a:p>
          <a:p>
            <a:r>
              <a:rPr lang="en-US" dirty="0"/>
              <a:t>FACID v3.0 (FRS)</a:t>
            </a:r>
          </a:p>
          <a:p>
            <a:r>
              <a:rPr lang="en-US" dirty="0" err="1" smtClean="0"/>
              <a:t>eBeaches</a:t>
            </a:r>
            <a:endParaRPr lang="en-US" dirty="0" smtClean="0"/>
          </a:p>
          <a:p>
            <a:r>
              <a:rPr lang="en-US" dirty="0" smtClean="0"/>
              <a:t>EIS</a:t>
            </a:r>
            <a:endParaRPr lang="en-US" dirty="0"/>
          </a:p>
          <a:p>
            <a:r>
              <a:rPr lang="en-US" dirty="0"/>
              <a:t>EMTS v3.0</a:t>
            </a:r>
          </a:p>
          <a:p>
            <a:r>
              <a:rPr lang="en-US" dirty="0"/>
              <a:t>ENDS v2.0</a:t>
            </a:r>
          </a:p>
          <a:p>
            <a:r>
              <a:rPr lang="en-US" dirty="0" smtClean="0"/>
              <a:t>ICIS-NPDES</a:t>
            </a:r>
            <a:endParaRPr lang="en-US" dirty="0"/>
          </a:p>
        </p:txBody>
      </p:sp>
      <p:sp>
        <p:nvSpPr>
          <p:cNvPr id="4" name="Slide Number Placeholder 3"/>
          <p:cNvSpPr>
            <a:spLocks noGrp="1"/>
          </p:cNvSpPr>
          <p:nvPr>
            <p:ph type="sldNum" sz="quarter" idx="12"/>
          </p:nvPr>
        </p:nvSpPr>
        <p:spPr/>
        <p:txBody>
          <a:bodyPr/>
          <a:lstStyle/>
          <a:p>
            <a:pPr>
              <a:defRPr/>
            </a:pPr>
            <a:fld id="{61C9213C-736A-487D-A2C2-7F2C0B37B085}" type="slidenum">
              <a:rPr lang="en-US" smtClean="0"/>
              <a:pPr>
                <a:defRPr/>
              </a:pPr>
              <a:t>10</a:t>
            </a:fld>
            <a:endParaRPr lang="en-US" dirty="0"/>
          </a:p>
        </p:txBody>
      </p:sp>
      <p:sp>
        <p:nvSpPr>
          <p:cNvPr id="3" name="Content Placeholder 2"/>
          <p:cNvSpPr>
            <a:spLocks noGrp="1"/>
          </p:cNvSpPr>
          <p:nvPr>
            <p:ph sz="half" idx="4294967295"/>
          </p:nvPr>
        </p:nvSpPr>
        <p:spPr>
          <a:xfrm>
            <a:off x="5257800" y="1370013"/>
            <a:ext cx="3886200" cy="3262312"/>
          </a:xfrm>
        </p:spPr>
        <p:txBody>
          <a:bodyPr>
            <a:normAutofit/>
          </a:bodyPr>
          <a:lstStyle/>
          <a:p>
            <a:r>
              <a:rPr lang="en-US" dirty="0"/>
              <a:t>SPCC  v1.1 (Region 1)</a:t>
            </a:r>
          </a:p>
          <a:p>
            <a:r>
              <a:rPr lang="en-US" dirty="0"/>
              <a:t>Buoy Data (</a:t>
            </a:r>
            <a:r>
              <a:rPr lang="en-US" dirty="0" smtClean="0"/>
              <a:t>Region 1</a:t>
            </a:r>
            <a:r>
              <a:rPr lang="en-US" dirty="0"/>
              <a:t>)</a:t>
            </a:r>
          </a:p>
          <a:p>
            <a:r>
              <a:rPr lang="en-US" dirty="0"/>
              <a:t>TRI (OUT)</a:t>
            </a:r>
          </a:p>
          <a:p>
            <a:r>
              <a:rPr lang="en-US" dirty="0"/>
              <a:t>UIC</a:t>
            </a:r>
          </a:p>
          <a:p>
            <a:r>
              <a:rPr lang="en-US" dirty="0"/>
              <a:t>WQX v2.0</a:t>
            </a:r>
          </a:p>
          <a:p>
            <a:r>
              <a:rPr lang="en-US" dirty="0"/>
              <a:t>CROMERR </a:t>
            </a:r>
          </a:p>
          <a:p>
            <a:r>
              <a:rPr lang="en-US" dirty="0"/>
              <a:t>OWIR_ATT </a:t>
            </a:r>
          </a:p>
          <a:p>
            <a:r>
              <a:rPr lang="en-US" dirty="0"/>
              <a:t>RCRA </a:t>
            </a:r>
          </a:p>
        </p:txBody>
      </p:sp>
    </p:spTree>
    <p:extLst>
      <p:ext uri="{BB962C8B-B14F-4D97-AF65-F5344CB8AC3E}">
        <p14:creationId xmlns:p14="http://schemas.microsoft.com/office/powerpoint/2010/main" val="3559197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1C9213C-736A-487D-A2C2-7F2C0B37B085}" type="slidenum">
              <a:rPr lang="en-US" smtClean="0"/>
              <a:pPr>
                <a:defRPr/>
              </a:pPr>
              <a:t>11</a:t>
            </a:fld>
            <a:endParaRPr lang="en-US" dirty="0"/>
          </a:p>
        </p:txBody>
      </p:sp>
      <p:pic>
        <p:nvPicPr>
          <p:cNvPr id="7" name="Picture 6"/>
          <p:cNvPicPr>
            <a:picLocks noChangeAspect="1"/>
          </p:cNvPicPr>
          <p:nvPr/>
        </p:nvPicPr>
        <p:blipFill>
          <a:blip r:embed="rId2"/>
          <a:stretch>
            <a:fillRect/>
          </a:stretch>
        </p:blipFill>
        <p:spPr>
          <a:xfrm>
            <a:off x="1143000" y="1377"/>
            <a:ext cx="6858000" cy="4843463"/>
          </a:xfrm>
          <a:prstGeom prst="rect">
            <a:avLst/>
          </a:prstGeom>
        </p:spPr>
      </p:pic>
    </p:spTree>
    <p:extLst>
      <p:ext uri="{BB962C8B-B14F-4D97-AF65-F5344CB8AC3E}">
        <p14:creationId xmlns:p14="http://schemas.microsoft.com/office/powerpoint/2010/main" val="38770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VES/ENSC “Decision Tree”</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12</a:t>
            </a:fld>
            <a:endParaRPr lang="en-US"/>
          </a:p>
        </p:txBody>
      </p:sp>
      <p:pic>
        <p:nvPicPr>
          <p:cNvPr id="6" name="Picture 5"/>
          <p:cNvPicPr>
            <a:picLocks noChangeAspect="1"/>
          </p:cNvPicPr>
          <p:nvPr/>
        </p:nvPicPr>
        <p:blipFill>
          <a:blip r:embed="rId3"/>
          <a:stretch>
            <a:fillRect/>
          </a:stretch>
        </p:blipFill>
        <p:spPr>
          <a:xfrm>
            <a:off x="862741" y="1047750"/>
            <a:ext cx="7418516" cy="3731425"/>
          </a:xfrm>
          <a:prstGeom prst="rect">
            <a:avLst/>
          </a:prstGeom>
        </p:spPr>
      </p:pic>
    </p:spTree>
    <p:extLst>
      <p:ext uri="{BB962C8B-B14F-4D97-AF65-F5344CB8AC3E}">
        <p14:creationId xmlns:p14="http://schemas.microsoft.com/office/powerpoint/2010/main" val="11935255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VES/ENSC “Decision Tree” (cont.)</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13</a:t>
            </a:fld>
            <a:endParaRPr lang="en-US"/>
          </a:p>
        </p:txBody>
      </p:sp>
      <p:pic>
        <p:nvPicPr>
          <p:cNvPr id="7" name="Picture 6"/>
          <p:cNvPicPr>
            <a:picLocks noChangeAspect="1"/>
          </p:cNvPicPr>
          <p:nvPr/>
        </p:nvPicPr>
        <p:blipFill>
          <a:blip r:embed="rId3"/>
          <a:stretch>
            <a:fillRect/>
          </a:stretch>
        </p:blipFill>
        <p:spPr>
          <a:xfrm>
            <a:off x="959253" y="1267777"/>
            <a:ext cx="7225495" cy="3056573"/>
          </a:xfrm>
          <a:prstGeom prst="rect">
            <a:avLst/>
          </a:prstGeom>
        </p:spPr>
      </p:pic>
    </p:spTree>
    <p:extLst>
      <p:ext uri="{BB962C8B-B14F-4D97-AF65-F5344CB8AC3E}">
        <p14:creationId xmlns:p14="http://schemas.microsoft.com/office/powerpoint/2010/main" val="574675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VES/ENSC “Decision Tree” (cont.)</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14</a:t>
            </a:fld>
            <a:endParaRPr lang="en-US"/>
          </a:p>
        </p:txBody>
      </p:sp>
      <p:pic>
        <p:nvPicPr>
          <p:cNvPr id="8" name="Picture 7"/>
          <p:cNvPicPr>
            <a:picLocks noChangeAspect="1"/>
          </p:cNvPicPr>
          <p:nvPr/>
        </p:nvPicPr>
        <p:blipFill>
          <a:blip r:embed="rId3"/>
          <a:stretch>
            <a:fillRect/>
          </a:stretch>
        </p:blipFill>
        <p:spPr>
          <a:xfrm>
            <a:off x="1120651" y="1123112"/>
            <a:ext cx="6902696" cy="3429838"/>
          </a:xfrm>
          <a:prstGeom prst="rect">
            <a:avLst/>
          </a:prstGeom>
        </p:spPr>
      </p:pic>
    </p:spTree>
    <p:extLst>
      <p:ext uri="{BB962C8B-B14F-4D97-AF65-F5344CB8AC3E}">
        <p14:creationId xmlns:p14="http://schemas.microsoft.com/office/powerpoint/2010/main" val="3200125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VES/ENSC “Decision Tree” (cont.)</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15</a:t>
            </a:fld>
            <a:endParaRPr lang="en-US"/>
          </a:p>
        </p:txBody>
      </p:sp>
      <p:pic>
        <p:nvPicPr>
          <p:cNvPr id="8" name="Picture 7"/>
          <p:cNvPicPr>
            <a:picLocks noChangeAspect="1"/>
          </p:cNvPicPr>
          <p:nvPr/>
        </p:nvPicPr>
        <p:blipFill>
          <a:blip r:embed="rId3"/>
          <a:stretch>
            <a:fillRect/>
          </a:stretch>
        </p:blipFill>
        <p:spPr>
          <a:xfrm>
            <a:off x="83797" y="1201841"/>
            <a:ext cx="8976405" cy="2739818"/>
          </a:xfrm>
          <a:prstGeom prst="rect">
            <a:avLst/>
          </a:prstGeom>
        </p:spPr>
      </p:pic>
    </p:spTree>
    <p:extLst>
      <p:ext uri="{BB962C8B-B14F-4D97-AF65-F5344CB8AC3E}">
        <p14:creationId xmlns:p14="http://schemas.microsoft.com/office/powerpoint/2010/main" val="425682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General FAQs</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16</a:t>
            </a:fld>
            <a:endParaRPr lang="en-US"/>
          </a:p>
        </p:txBody>
      </p:sp>
    </p:spTree>
    <p:extLst>
      <p:ext uri="{BB962C8B-B14F-4D97-AF65-F5344CB8AC3E}">
        <p14:creationId xmlns:p14="http://schemas.microsoft.com/office/powerpoint/2010/main" val="3105832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General FAQ Topics</a:t>
            </a:r>
            <a:endParaRPr lang="en-US" sz="2800" dirty="0"/>
          </a:p>
        </p:txBody>
      </p:sp>
      <p:sp>
        <p:nvSpPr>
          <p:cNvPr id="3" name="Content Placeholder 2"/>
          <p:cNvSpPr>
            <a:spLocks noGrp="1"/>
          </p:cNvSpPr>
          <p:nvPr>
            <p:ph idx="1"/>
          </p:nvPr>
        </p:nvSpPr>
        <p:spPr/>
        <p:txBody>
          <a:bodyPr>
            <a:normAutofit/>
          </a:bodyPr>
          <a:lstStyle/>
          <a:p>
            <a:r>
              <a:rPr lang="en-US" sz="1900" dirty="0" smtClean="0"/>
              <a:t>General Exchange Network</a:t>
            </a:r>
          </a:p>
          <a:p>
            <a:r>
              <a:rPr lang="en-US" sz="1900" dirty="0" smtClean="0"/>
              <a:t>E-Enterprise </a:t>
            </a:r>
            <a:r>
              <a:rPr lang="en-US" sz="1900" dirty="0"/>
              <a:t>for the </a:t>
            </a:r>
            <a:r>
              <a:rPr lang="en-US" sz="1900" dirty="0" smtClean="0"/>
              <a:t>Environment</a:t>
            </a:r>
          </a:p>
          <a:p>
            <a:r>
              <a:rPr lang="en-US" sz="1900" dirty="0" smtClean="0"/>
              <a:t>Virtual </a:t>
            </a:r>
            <a:r>
              <a:rPr lang="en-US" sz="1900" dirty="0"/>
              <a:t>Exchange </a:t>
            </a:r>
            <a:r>
              <a:rPr lang="en-US" sz="1900" dirty="0" smtClean="0"/>
              <a:t>Service</a:t>
            </a:r>
          </a:p>
          <a:p>
            <a:r>
              <a:rPr lang="en-US" sz="1900" dirty="0" smtClean="0"/>
              <a:t>Exchange </a:t>
            </a:r>
            <a:r>
              <a:rPr lang="en-US" sz="1900" dirty="0"/>
              <a:t>Network Service </a:t>
            </a:r>
            <a:r>
              <a:rPr lang="en-US" sz="1900" dirty="0" smtClean="0"/>
              <a:t>Center</a:t>
            </a:r>
          </a:p>
          <a:p>
            <a:r>
              <a:rPr lang="en-US" sz="1900" dirty="0" smtClean="0"/>
              <a:t>Minimum Requirements</a:t>
            </a:r>
          </a:p>
        </p:txBody>
      </p:sp>
      <p:sp>
        <p:nvSpPr>
          <p:cNvPr id="4" name="Slide Number Placeholder 3"/>
          <p:cNvSpPr>
            <a:spLocks noGrp="1"/>
          </p:cNvSpPr>
          <p:nvPr>
            <p:ph type="sldNum" sz="quarter" idx="12"/>
          </p:nvPr>
        </p:nvSpPr>
        <p:spPr/>
        <p:txBody>
          <a:bodyPr/>
          <a:lstStyle/>
          <a:p>
            <a:fld id="{8C2325A4-E7CD-4866-833A-391F4E89E918}" type="slidenum">
              <a:rPr lang="en-US" smtClean="0"/>
              <a:t>17</a:t>
            </a:fld>
            <a:endParaRPr lang="en-US"/>
          </a:p>
        </p:txBody>
      </p:sp>
    </p:spTree>
    <p:extLst>
      <p:ext uri="{BB962C8B-B14F-4D97-AF65-F5344CB8AC3E}">
        <p14:creationId xmlns:p14="http://schemas.microsoft.com/office/powerpoint/2010/main" val="4250298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FAQ: What </a:t>
            </a:r>
            <a:r>
              <a:rPr lang="en-US" sz="2800" dirty="0"/>
              <a:t>is the Exchange Network?</a:t>
            </a:r>
          </a:p>
        </p:txBody>
      </p:sp>
      <p:sp>
        <p:nvSpPr>
          <p:cNvPr id="3" name="Content Placeholder 2"/>
          <p:cNvSpPr>
            <a:spLocks noGrp="1"/>
          </p:cNvSpPr>
          <p:nvPr>
            <p:ph idx="1"/>
          </p:nvPr>
        </p:nvSpPr>
        <p:spPr>
          <a:xfrm>
            <a:off x="628650" y="1247013"/>
            <a:ext cx="7886700" cy="3263504"/>
          </a:xfrm>
        </p:spPr>
        <p:txBody>
          <a:bodyPr>
            <a:noAutofit/>
          </a:bodyPr>
          <a:lstStyle/>
          <a:p>
            <a:r>
              <a:rPr lang="en-US" sz="1600" dirty="0"/>
              <a:t>The Exchange Network is a partnership among States, Territories, Tribes, and the U.S. Environmental Protection Agency that is improving and expanding the exchange of environmental information</a:t>
            </a:r>
            <a:r>
              <a:rPr lang="en-US" sz="1600" dirty="0" smtClean="0"/>
              <a:t>.</a:t>
            </a:r>
            <a:endParaRPr lang="en-US" sz="1600" dirty="0"/>
          </a:p>
          <a:p>
            <a:r>
              <a:rPr lang="en-US" sz="1600" dirty="0"/>
              <a:t>First envisioned in 1998, the Exchange Network is an established communication, data, and services platform for sharing environmental information to foster informed decision-making.  This network is managed under the collaborative leadership of EPA, States, Territories, and Tribes</a:t>
            </a:r>
            <a:r>
              <a:rPr lang="en-US" sz="1600" dirty="0" smtClean="0"/>
              <a:t>.</a:t>
            </a:r>
            <a:endParaRPr lang="en-US" sz="1600" dirty="0"/>
          </a:p>
          <a:p>
            <a:r>
              <a:rPr lang="en-US" sz="1600" dirty="0"/>
              <a:t>Using the Exchange Network, States, Territories, Tribes, universities, not-for-profit organizations, and others can share data with EPA and other Network Partners securely via the Internet</a:t>
            </a:r>
            <a:r>
              <a:rPr lang="en-US" sz="1600" dirty="0" smtClean="0"/>
              <a:t>.</a:t>
            </a:r>
            <a:endParaRPr lang="en-US" sz="1600" dirty="0"/>
          </a:p>
          <a:p>
            <a:r>
              <a:rPr lang="en-US" sz="1600" dirty="0"/>
              <a:t>More information is available at: </a:t>
            </a:r>
            <a:r>
              <a:rPr lang="en-US" sz="1600" u="sng" dirty="0">
                <a:hlinkClick r:id="rId3"/>
              </a:rPr>
              <a:t>http://www.exchangenetwork.net/about/</a:t>
            </a:r>
            <a:r>
              <a:rPr lang="en-US" sz="1600" dirty="0"/>
              <a:t> and at the searchable Exchange Network Knowledge Base: </a:t>
            </a:r>
            <a:r>
              <a:rPr lang="en-US" sz="1600" u="sng" dirty="0">
                <a:hlinkClick r:id="rId4"/>
              </a:rPr>
              <a:t>http://www.exchangenetwork.net/knowledge-base/</a:t>
            </a:r>
            <a:r>
              <a:rPr lang="en-US" sz="1600" dirty="0"/>
              <a:t>.</a:t>
            </a:r>
          </a:p>
        </p:txBody>
      </p:sp>
      <p:sp>
        <p:nvSpPr>
          <p:cNvPr id="4" name="Slide Number Placeholder 3"/>
          <p:cNvSpPr>
            <a:spLocks noGrp="1"/>
          </p:cNvSpPr>
          <p:nvPr>
            <p:ph type="sldNum" sz="quarter" idx="12"/>
          </p:nvPr>
        </p:nvSpPr>
        <p:spPr/>
        <p:txBody>
          <a:bodyPr/>
          <a:lstStyle/>
          <a:p>
            <a:fld id="{8C2325A4-E7CD-4866-833A-391F4E89E918}" type="slidenum">
              <a:rPr lang="en-US" smtClean="0"/>
              <a:t>18</a:t>
            </a:fld>
            <a:endParaRPr lang="en-US"/>
          </a:p>
        </p:txBody>
      </p:sp>
    </p:spTree>
    <p:extLst>
      <p:ext uri="{BB962C8B-B14F-4D97-AF65-F5344CB8AC3E}">
        <p14:creationId xmlns:p14="http://schemas.microsoft.com/office/powerpoint/2010/main" val="4419010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a:t>FAQ: What is E-Enterprise for </a:t>
            </a:r>
            <a:r>
              <a:rPr lang="en-US" sz="2800" dirty="0" smtClean="0"/>
              <a:t>the Environment?</a:t>
            </a:r>
            <a:endParaRPr lang="en-US" sz="2800" dirty="0"/>
          </a:p>
        </p:txBody>
      </p:sp>
      <p:sp>
        <p:nvSpPr>
          <p:cNvPr id="3" name="Content Placeholder 2"/>
          <p:cNvSpPr>
            <a:spLocks noGrp="1"/>
          </p:cNvSpPr>
          <p:nvPr>
            <p:ph idx="1"/>
          </p:nvPr>
        </p:nvSpPr>
        <p:spPr/>
        <p:txBody>
          <a:bodyPr>
            <a:normAutofit/>
          </a:bodyPr>
          <a:lstStyle/>
          <a:p>
            <a:r>
              <a:rPr lang="en-US" sz="1800" dirty="0"/>
              <a:t>E-Enterprise for the Environment (E-Enterprise) is a transformative 21st-century strategy to modernize how government agencies deliver environmental protection.  Through joint governance, States, Territories, Tribes, and EPA are collaboratively streamlining business processes while driving and sharing innovations across agencies and programs. </a:t>
            </a:r>
          </a:p>
          <a:p>
            <a:r>
              <a:rPr lang="en-US" sz="1800" dirty="0"/>
              <a:t>More information is available at: </a:t>
            </a:r>
            <a:r>
              <a:rPr lang="en-US" sz="1800" u="sng" dirty="0">
                <a:hlinkClick r:id="rId2"/>
              </a:rPr>
              <a:t>https://www.epa.gov/e-enterprise</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19</a:t>
            </a:fld>
            <a:endParaRPr lang="en-US"/>
          </a:p>
        </p:txBody>
      </p:sp>
    </p:spTree>
    <p:extLst>
      <p:ext uri="{BB962C8B-B14F-4D97-AF65-F5344CB8AC3E}">
        <p14:creationId xmlns:p14="http://schemas.microsoft.com/office/powerpoint/2010/main" val="33015198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VES and ENSC Descriptions</a:t>
            </a:r>
            <a:endParaRPr lang="en-US" sz="2800" dirty="0"/>
          </a:p>
        </p:txBody>
      </p:sp>
      <p:sp>
        <p:nvSpPr>
          <p:cNvPr id="3" name="Content Placeholder 2"/>
          <p:cNvSpPr>
            <a:spLocks noGrp="1"/>
          </p:cNvSpPr>
          <p:nvPr>
            <p:ph idx="1"/>
          </p:nvPr>
        </p:nvSpPr>
        <p:spPr/>
        <p:txBody>
          <a:bodyPr>
            <a:normAutofit fontScale="85000" lnSpcReduction="10000"/>
          </a:bodyPr>
          <a:lstStyle/>
          <a:p>
            <a:pPr marL="0" indent="0">
              <a:buNone/>
            </a:pPr>
            <a:r>
              <a:rPr lang="en-US" sz="1800" b="1" dirty="0"/>
              <a:t>Exchange Network Service </a:t>
            </a:r>
            <a:r>
              <a:rPr lang="en-US" sz="1800" b="1" dirty="0" smtClean="0"/>
              <a:t>Center</a:t>
            </a:r>
          </a:p>
          <a:p>
            <a:pPr marL="0" indent="0">
              <a:buNone/>
            </a:pPr>
            <a:r>
              <a:rPr lang="en-US" sz="1800" dirty="0" smtClean="0"/>
              <a:t>The </a:t>
            </a:r>
            <a:r>
              <a:rPr lang="en-US" sz="1800" dirty="0"/>
              <a:t>Exchange Network Services Center is a browser-based tool designed to allow Exchange Network users to easily send, retrieve, and download information from other partners (nodes) on the network. It supports manual file submission in any format XML, JSON, CSV, … which is great if you have already formatted the data for submission to CDX or a partner.</a:t>
            </a:r>
          </a:p>
          <a:p>
            <a:pPr marL="0" indent="0">
              <a:buNone/>
            </a:pPr>
            <a:endParaRPr lang="en-US" sz="1800" b="1" dirty="0" smtClean="0"/>
          </a:p>
          <a:p>
            <a:pPr marL="0" indent="0">
              <a:buNone/>
            </a:pPr>
            <a:r>
              <a:rPr lang="en-US" sz="1800" b="1" dirty="0" smtClean="0"/>
              <a:t>Virtual </a:t>
            </a:r>
            <a:r>
              <a:rPr lang="en-US" sz="1800" b="1" dirty="0"/>
              <a:t>Exchange </a:t>
            </a:r>
            <a:r>
              <a:rPr lang="en-US" sz="1800" b="1" dirty="0" smtClean="0"/>
              <a:t>Services</a:t>
            </a:r>
          </a:p>
          <a:p>
            <a:pPr marL="0" indent="0">
              <a:buNone/>
            </a:pPr>
            <a:r>
              <a:rPr lang="en-US" sz="1800" dirty="0" smtClean="0"/>
              <a:t>The </a:t>
            </a:r>
            <a:r>
              <a:rPr lang="en-US" sz="1800" dirty="0"/>
              <a:t>Virtual Exchange Service (VES) is a new cloud based platform for creating data exchanges on the Exchange Network. It eliminates the need for you to create and maintain a node server in your organization. It supports all of the functions of a node and simplifies the creation of data exchanges. It also supports a new communication model to simplify connectivity, the internet services bus (ISB). A web interface helps you configure your data flows. New data flows are created and data is published by simply filling out forms with no coding required. Data exchanges like AQS can be imported, which fills out the exchange forms for you and lets you concentrate on mapping your data to your staging </a:t>
            </a:r>
            <a:r>
              <a:rPr lang="en-US" sz="1800" dirty="0" smtClean="0"/>
              <a:t>tables</a:t>
            </a:r>
            <a:r>
              <a:rPr lang="en-US" sz="1800" dirty="0"/>
              <a:t>.</a:t>
            </a:r>
          </a:p>
        </p:txBody>
      </p:sp>
      <p:sp>
        <p:nvSpPr>
          <p:cNvPr id="4" name="Slide Number Placeholder 3"/>
          <p:cNvSpPr>
            <a:spLocks noGrp="1"/>
          </p:cNvSpPr>
          <p:nvPr>
            <p:ph type="sldNum" sz="quarter" idx="12"/>
          </p:nvPr>
        </p:nvSpPr>
        <p:spPr/>
        <p:txBody>
          <a:bodyPr/>
          <a:lstStyle/>
          <a:p>
            <a:fld id="{8C2325A4-E7CD-4866-833A-391F4E89E918}" type="slidenum">
              <a:rPr lang="en-US" smtClean="0"/>
              <a:t>2</a:t>
            </a:fld>
            <a:endParaRPr lang="en-US"/>
          </a:p>
        </p:txBody>
      </p:sp>
    </p:spTree>
    <p:extLst>
      <p:ext uri="{BB962C8B-B14F-4D97-AF65-F5344CB8AC3E}">
        <p14:creationId xmlns:p14="http://schemas.microsoft.com/office/powerpoint/2010/main" val="26242982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a:t>FAQ: What is Virtual Exchange Service</a:t>
            </a:r>
            <a:r>
              <a:rPr lang="en-US" sz="2800" dirty="0" smtClean="0"/>
              <a:t>?</a:t>
            </a:r>
            <a:endParaRPr lang="en-US" sz="2800" dirty="0"/>
          </a:p>
        </p:txBody>
      </p:sp>
      <p:sp>
        <p:nvSpPr>
          <p:cNvPr id="3" name="Content Placeholder 2"/>
          <p:cNvSpPr>
            <a:spLocks noGrp="1"/>
          </p:cNvSpPr>
          <p:nvPr>
            <p:ph idx="1"/>
          </p:nvPr>
        </p:nvSpPr>
        <p:spPr/>
        <p:txBody>
          <a:bodyPr>
            <a:normAutofit fontScale="77500" lnSpcReduction="20000"/>
          </a:bodyPr>
          <a:lstStyle/>
          <a:p>
            <a:r>
              <a:rPr lang="en-US" dirty="0"/>
              <a:t>Formerly known as the Virtual Node, the Virtual Exchange Service (VES) is a cloud-based platform for creating data exchanges on the Exchange Network.  The VES eliminates the need for Partners to create and maintain a node server.  The VES supports all of the functions of a node and simplifies the creation of data exchanges.  It also supports a new communication model to simplify connectivity, (i.e., the Internet services bus</a:t>
            </a:r>
            <a:r>
              <a:rPr lang="en-US" dirty="0" smtClean="0"/>
              <a:t>).</a:t>
            </a:r>
            <a:endParaRPr lang="en-US" dirty="0"/>
          </a:p>
          <a:p>
            <a:r>
              <a:rPr lang="en-US" dirty="0"/>
              <a:t>The Virtual Exchange Service Administrator is a web interface used to configure data flows.  New data flows are created and data is published by filling out forms, with no coding required.  Data exchanges can be imported from a shared version that fills out the forms, allowing Partners to concentrate on mapping data to their staging tables</a:t>
            </a:r>
            <a:r>
              <a:rPr lang="en-US" dirty="0" smtClean="0"/>
              <a:t>.</a:t>
            </a:r>
            <a:endParaRPr lang="en-US" dirty="0"/>
          </a:p>
          <a:p>
            <a:r>
              <a:rPr lang="en-US" dirty="0"/>
              <a:t>The Virtual Exchange Service evolved from the guidance and recommendations.  This feedback is based on input from the Exchange Network Virtual Node Integrated Project Team (IPT) that was formed to discuss and investigate the adoption of a virtual node platform on the Exchange Network</a:t>
            </a:r>
            <a:r>
              <a:rPr lang="en-US" dirty="0" smtClean="0"/>
              <a:t>.</a:t>
            </a:r>
            <a:endParaRPr lang="en-US" dirty="0"/>
          </a:p>
          <a:p>
            <a:r>
              <a:rPr lang="en-US" dirty="0"/>
              <a:t>More information is available at: </a:t>
            </a:r>
            <a:r>
              <a:rPr lang="en-US" u="sng" dirty="0">
                <a:hlinkClick r:id="rId2"/>
              </a:rPr>
              <a:t>http://www.exchangenetwork.net/virtual-exchange-service</a:t>
            </a:r>
            <a:r>
              <a:rPr lang="en-US" u="sng" dirty="0" smtClean="0">
                <a:hlinkClick r:id="rId2"/>
              </a:rPr>
              <a:t>/</a:t>
            </a:r>
            <a:r>
              <a:rPr lang="en-US" dirty="0" smtClean="0"/>
              <a:t>.</a:t>
            </a:r>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20</a:t>
            </a:fld>
            <a:endParaRPr lang="en-US"/>
          </a:p>
        </p:txBody>
      </p:sp>
    </p:spTree>
    <p:extLst>
      <p:ext uri="{BB962C8B-B14F-4D97-AF65-F5344CB8AC3E}">
        <p14:creationId xmlns:p14="http://schemas.microsoft.com/office/powerpoint/2010/main" val="37081342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a:t>FAQ: What is the Exchange Network Service Center</a:t>
            </a:r>
            <a:r>
              <a:rPr lang="en-US" sz="2800" dirty="0" smtClean="0"/>
              <a:t>?</a:t>
            </a:r>
            <a:endParaRPr lang="en-US" sz="2800" dirty="0"/>
          </a:p>
        </p:txBody>
      </p:sp>
      <p:sp>
        <p:nvSpPr>
          <p:cNvPr id="3" name="Content Placeholder 2"/>
          <p:cNvSpPr>
            <a:spLocks noGrp="1"/>
          </p:cNvSpPr>
          <p:nvPr>
            <p:ph idx="1"/>
          </p:nvPr>
        </p:nvSpPr>
        <p:spPr/>
        <p:txBody>
          <a:bodyPr>
            <a:normAutofit/>
          </a:bodyPr>
          <a:lstStyle/>
          <a:p>
            <a:r>
              <a:rPr lang="en-US" sz="1800" dirty="0"/>
              <a:t>The Exchange Network Services Center (ENSC) is a browser-based tool designed to allow Exchange Network users to easily send, retrieve, and download information from other partners on the network. It supports manual file submission in any format, including common formats such as XML, JSON, and CSV</a:t>
            </a:r>
            <a:r>
              <a:rPr lang="en-US" sz="1800" dirty="0" smtClean="0"/>
              <a:t>.</a:t>
            </a:r>
            <a:endParaRPr lang="en-US" sz="1800" dirty="0"/>
          </a:p>
          <a:p>
            <a:r>
              <a:rPr lang="en-US" sz="1800" dirty="0"/>
              <a:t>The ENSC is available at: </a:t>
            </a:r>
            <a:r>
              <a:rPr lang="en-US" sz="1800" u="sng" dirty="0">
                <a:hlinkClick r:id="rId3"/>
              </a:rPr>
              <a:t>https://enservices.epa.gov</a:t>
            </a:r>
            <a:r>
              <a:rPr lang="en-US" sz="1800" u="sng" dirty="0" smtClean="0">
                <a:hlinkClick r:id="rId3"/>
              </a:rPr>
              <a:t>/</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21</a:t>
            </a:fld>
            <a:endParaRPr lang="en-US"/>
          </a:p>
        </p:txBody>
      </p:sp>
    </p:spTree>
    <p:extLst>
      <p:ext uri="{BB962C8B-B14F-4D97-AF65-F5344CB8AC3E}">
        <p14:creationId xmlns:p14="http://schemas.microsoft.com/office/powerpoint/2010/main" val="20195220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a:t>FAQ: What are the minimum requirements</a:t>
            </a:r>
            <a:r>
              <a:rPr lang="en-US" sz="2800" dirty="0" smtClean="0"/>
              <a:t>?</a:t>
            </a:r>
            <a:r>
              <a:rPr lang="en-US" sz="2000" dirty="0" smtClean="0"/>
              <a:t>(1 of 2)</a:t>
            </a:r>
            <a:endParaRPr lang="en-US" sz="2000" dirty="0"/>
          </a:p>
        </p:txBody>
      </p:sp>
      <p:sp>
        <p:nvSpPr>
          <p:cNvPr id="3" name="Content Placeholder 2"/>
          <p:cNvSpPr>
            <a:spLocks noGrp="1"/>
          </p:cNvSpPr>
          <p:nvPr>
            <p:ph idx="1"/>
          </p:nvPr>
        </p:nvSpPr>
        <p:spPr>
          <a:xfrm>
            <a:off x="628650" y="1123950"/>
            <a:ext cx="8051326" cy="3344466"/>
          </a:xfrm>
        </p:spPr>
        <p:txBody>
          <a:bodyPr/>
          <a:lstStyle/>
          <a:p>
            <a:pPr marL="0" lvl="1" indent="0">
              <a:buNone/>
            </a:pPr>
            <a:r>
              <a:rPr lang="en-US" b="1" dirty="0"/>
              <a:t>Virtual Exchange Service</a:t>
            </a:r>
          </a:p>
          <a:p>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22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986588427"/>
              </p:ext>
            </p:extLst>
          </p:nvPr>
        </p:nvGraphicFramePr>
        <p:xfrm>
          <a:off x="1035438" y="1607622"/>
          <a:ext cx="7315200" cy="3535878"/>
        </p:xfrm>
        <a:graphic>
          <a:graphicData uri="http://schemas.openxmlformats.org/drawingml/2006/table">
            <a:tbl>
              <a:tblPr firstRow="1" firstCol="1" lastRow="1" lastCol="1" bandRow="1" bandCol="1">
                <a:tableStyleId>{2D5ABB26-0587-4C30-8999-92F81FD0307C}</a:tableStyleId>
              </a:tblPr>
              <a:tblGrid>
                <a:gridCol w="1977208"/>
                <a:gridCol w="5337992"/>
              </a:tblGrid>
              <a:tr h="328281">
                <a:tc>
                  <a:txBody>
                    <a:bodyPr/>
                    <a:lstStyle/>
                    <a:p>
                      <a:pPr marL="0" marR="0" algn="just">
                        <a:lnSpc>
                          <a:spcPct val="110000"/>
                        </a:lnSpc>
                        <a:spcBef>
                          <a:spcPts val="0"/>
                        </a:spcBef>
                        <a:spcAft>
                          <a:spcPts val="0"/>
                        </a:spcAft>
                      </a:pPr>
                      <a:r>
                        <a:rPr lang="en-US" sz="1400" b="1" dirty="0">
                          <a:effectLst/>
                        </a:rPr>
                        <a:t>Component</a:t>
                      </a:r>
                      <a:endParaRPr lang="en-US" sz="1400" b="1" dirty="0">
                        <a:solidFill>
                          <a:srgbClr val="146E8C"/>
                        </a:solidFill>
                        <a:effectLst/>
                        <a:latin typeface="Arial" panose="020B0604020202020204" pitchFamily="34" charset="0"/>
                        <a:ea typeface="MS Mincho" panose="02020609040205080304" pitchFamily="49" charset="-128"/>
                      </a:endParaRPr>
                    </a:p>
                  </a:txBody>
                  <a:tcPr marL="36830" marR="36830" marT="18415" marB="18415"/>
                </a:tc>
                <a:tc>
                  <a:txBody>
                    <a:bodyPr/>
                    <a:lstStyle/>
                    <a:p>
                      <a:pPr marL="0" marR="0" algn="just">
                        <a:lnSpc>
                          <a:spcPct val="110000"/>
                        </a:lnSpc>
                        <a:spcBef>
                          <a:spcPts val="0"/>
                        </a:spcBef>
                        <a:spcAft>
                          <a:spcPts val="0"/>
                        </a:spcAft>
                      </a:pPr>
                      <a:r>
                        <a:rPr lang="en-US" sz="1400" dirty="0">
                          <a:effectLst/>
                        </a:rPr>
                        <a:t>Minimum Requirement</a:t>
                      </a:r>
                      <a:endParaRPr lang="en-US" sz="1400" b="1" dirty="0">
                        <a:solidFill>
                          <a:srgbClr val="146E8C"/>
                        </a:solidFill>
                        <a:effectLst/>
                        <a:latin typeface="Arial" panose="020B0604020202020204" pitchFamily="34" charset="0"/>
                        <a:ea typeface="MS Mincho" panose="02020609040205080304" pitchFamily="49" charset="-128"/>
                      </a:endParaRPr>
                    </a:p>
                  </a:txBody>
                  <a:tcPr marL="36830" marR="36830" marT="18415" marB="18415"/>
                </a:tc>
              </a:tr>
              <a:tr h="328281">
                <a:tc>
                  <a:txBody>
                    <a:bodyPr/>
                    <a:lstStyle/>
                    <a:p>
                      <a:pPr marL="0" marR="0" algn="just">
                        <a:lnSpc>
                          <a:spcPct val="110000"/>
                        </a:lnSpc>
                        <a:spcBef>
                          <a:spcPts val="0"/>
                        </a:spcBef>
                        <a:spcAft>
                          <a:spcPts val="0"/>
                        </a:spcAft>
                      </a:pPr>
                      <a:r>
                        <a:rPr lang="en-US" sz="1400" b="1" dirty="0">
                          <a:effectLst/>
                        </a:rPr>
                        <a:t>Machine</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Windows 64-bit Internet connected computer with modern web browser</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28281">
                <a:tc>
                  <a:txBody>
                    <a:bodyPr/>
                    <a:lstStyle/>
                    <a:p>
                      <a:pPr marL="0" marR="0" algn="just">
                        <a:lnSpc>
                          <a:spcPct val="110000"/>
                        </a:lnSpc>
                        <a:spcBef>
                          <a:spcPts val="0"/>
                        </a:spcBef>
                        <a:spcAft>
                          <a:spcPts val="0"/>
                        </a:spcAft>
                      </a:pPr>
                      <a:r>
                        <a:rPr lang="en-US" sz="1400" b="1" dirty="0">
                          <a:effectLst/>
                        </a:rPr>
                        <a:t>Browser</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Modern web browser</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956920">
                <a:tc>
                  <a:txBody>
                    <a:bodyPr/>
                    <a:lstStyle/>
                    <a:p>
                      <a:pPr marL="0" marR="0" algn="just">
                        <a:lnSpc>
                          <a:spcPct val="110000"/>
                        </a:lnSpc>
                        <a:spcBef>
                          <a:spcPts val="0"/>
                        </a:spcBef>
                        <a:spcAft>
                          <a:spcPts val="0"/>
                        </a:spcAft>
                      </a:pPr>
                      <a:r>
                        <a:rPr lang="en-US" sz="1400" b="1" dirty="0">
                          <a:effectLst/>
                        </a:rPr>
                        <a:t>Database</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Staging database is required; options include:</a:t>
                      </a:r>
                    </a:p>
                    <a:p>
                      <a:pPr marL="342900" marR="0" lvl="0" indent="-342900" algn="just">
                        <a:lnSpc>
                          <a:spcPct val="110000"/>
                        </a:lnSpc>
                        <a:spcBef>
                          <a:spcPts val="0"/>
                        </a:spcBef>
                        <a:spcAft>
                          <a:spcPts val="0"/>
                        </a:spcAft>
                        <a:buFont typeface="+mj-lt"/>
                        <a:buAutoNum type="arabicPeriod"/>
                      </a:pPr>
                      <a:r>
                        <a:rPr lang="en-US" sz="1400" dirty="0">
                          <a:effectLst/>
                        </a:rPr>
                        <a:t>SQL Server Express Edition</a:t>
                      </a:r>
                    </a:p>
                    <a:p>
                      <a:pPr marL="342900" marR="0" lvl="0" indent="-342900" algn="just">
                        <a:lnSpc>
                          <a:spcPct val="110000"/>
                        </a:lnSpc>
                        <a:spcBef>
                          <a:spcPts val="0"/>
                        </a:spcBef>
                        <a:spcAft>
                          <a:spcPts val="0"/>
                        </a:spcAft>
                        <a:buFont typeface="+mj-lt"/>
                        <a:buAutoNum type="arabicPeriod"/>
                      </a:pPr>
                      <a:r>
                        <a:rPr lang="en-US" sz="1400" dirty="0">
                          <a:effectLst/>
                        </a:rPr>
                        <a:t>SQL Server</a:t>
                      </a:r>
                    </a:p>
                    <a:p>
                      <a:pPr marL="342900" marR="0" lvl="0" indent="-342900" algn="just">
                        <a:lnSpc>
                          <a:spcPct val="110000"/>
                        </a:lnSpc>
                        <a:spcBef>
                          <a:spcPts val="0"/>
                        </a:spcBef>
                        <a:spcAft>
                          <a:spcPts val="0"/>
                        </a:spcAft>
                        <a:buFont typeface="+mj-lt"/>
                        <a:buAutoNum type="arabicPeriod"/>
                      </a:pPr>
                      <a:r>
                        <a:rPr lang="en-US" sz="1400" dirty="0">
                          <a:effectLst/>
                        </a:rPr>
                        <a:t>Oracle</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490235">
                <a:tc>
                  <a:txBody>
                    <a:bodyPr/>
                    <a:lstStyle/>
                    <a:p>
                      <a:pPr marL="0" marR="0" algn="just">
                        <a:lnSpc>
                          <a:spcPct val="110000"/>
                        </a:lnSpc>
                        <a:spcBef>
                          <a:spcPts val="0"/>
                        </a:spcBef>
                        <a:spcAft>
                          <a:spcPts val="0"/>
                        </a:spcAft>
                      </a:pPr>
                      <a:r>
                        <a:rPr lang="en-US" sz="1400" b="1" dirty="0">
                          <a:effectLst/>
                        </a:rPr>
                        <a:t>Additional Connectivity</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Either Virtual Private Network (VPN), which requires firewall rule changes, or Internet Service Bus (ISB), which requires no changes to the firewall</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28281">
                <a:tc>
                  <a:txBody>
                    <a:bodyPr/>
                    <a:lstStyle/>
                    <a:p>
                      <a:pPr marL="0" marR="0" algn="just">
                        <a:lnSpc>
                          <a:spcPct val="110000"/>
                        </a:lnSpc>
                        <a:spcBef>
                          <a:spcPts val="0"/>
                        </a:spcBef>
                        <a:spcAft>
                          <a:spcPts val="0"/>
                        </a:spcAft>
                      </a:pPr>
                      <a:r>
                        <a:rPr lang="en-US" sz="1400" b="1" dirty="0">
                          <a:effectLst/>
                        </a:rPr>
                        <a:t>Additional Tools</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Tool or process to map data into staging database</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28281">
                <a:tc>
                  <a:txBody>
                    <a:bodyPr/>
                    <a:lstStyle/>
                    <a:p>
                      <a:pPr marL="0" marR="0" indent="0" algn="just" defTabSz="685800" rtl="0" eaLnBrk="1" fontAlgn="auto" latinLnBrk="0" hangingPunct="1">
                        <a:lnSpc>
                          <a:spcPct val="110000"/>
                        </a:lnSpc>
                        <a:spcBef>
                          <a:spcPts val="0"/>
                        </a:spcBef>
                        <a:spcAft>
                          <a:spcPts val="0"/>
                        </a:spcAft>
                        <a:buClrTx/>
                        <a:buSzTx/>
                        <a:buFontTx/>
                        <a:buNone/>
                        <a:tabLst/>
                        <a:defRPr/>
                      </a:pPr>
                      <a:r>
                        <a:rPr lang="en-US" sz="1400" b="1" dirty="0" smtClean="0">
                          <a:effectLst/>
                        </a:rPr>
                        <a:t>Technical Skill Level</a:t>
                      </a:r>
                      <a:endParaRPr lang="en-US" sz="1400" b="1" dirty="0" smtClean="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indent="0" algn="just" defTabSz="685800" rtl="0" eaLnBrk="1" fontAlgn="auto" latinLnBrk="0" hangingPunct="1">
                        <a:lnSpc>
                          <a:spcPct val="110000"/>
                        </a:lnSpc>
                        <a:spcBef>
                          <a:spcPts val="0"/>
                        </a:spcBef>
                        <a:spcAft>
                          <a:spcPts val="0"/>
                        </a:spcAft>
                        <a:buClrTx/>
                        <a:buSzTx/>
                        <a:buFontTx/>
                        <a:buNone/>
                        <a:tabLst/>
                        <a:defRPr/>
                      </a:pPr>
                      <a:r>
                        <a:rPr lang="en-US" sz="1400" dirty="0" smtClean="0">
                          <a:effectLst/>
                        </a:rPr>
                        <a:t>Database processing to move data from source(s) into staging database</a:t>
                      </a:r>
                      <a:endParaRPr lang="en-US" sz="1400" b="0" dirty="0" smtClean="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bl>
          </a:graphicData>
        </a:graphic>
      </p:graphicFrame>
    </p:spTree>
    <p:extLst>
      <p:ext uri="{BB962C8B-B14F-4D97-AF65-F5344CB8AC3E}">
        <p14:creationId xmlns:p14="http://schemas.microsoft.com/office/powerpoint/2010/main" val="13513888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FAQ: What are the minimum requirements</a:t>
            </a:r>
            <a:r>
              <a:rPr lang="en-US" sz="2800" dirty="0" smtClean="0"/>
              <a:t>?</a:t>
            </a:r>
            <a:r>
              <a:rPr lang="en-US" sz="2000" dirty="0" smtClean="0"/>
              <a:t>(2 </a:t>
            </a:r>
            <a:r>
              <a:rPr lang="en-US" sz="2000" dirty="0"/>
              <a:t>of 2)</a:t>
            </a:r>
          </a:p>
        </p:txBody>
      </p:sp>
      <p:sp>
        <p:nvSpPr>
          <p:cNvPr id="3" name="Content Placeholder 2"/>
          <p:cNvSpPr>
            <a:spLocks noGrp="1"/>
          </p:cNvSpPr>
          <p:nvPr>
            <p:ph idx="1"/>
          </p:nvPr>
        </p:nvSpPr>
        <p:spPr>
          <a:xfrm>
            <a:off x="628650" y="1123950"/>
            <a:ext cx="7886700" cy="3263504"/>
          </a:xfrm>
        </p:spPr>
        <p:txBody>
          <a:bodyPr/>
          <a:lstStyle/>
          <a:p>
            <a:pPr marL="0" lvl="1" indent="0">
              <a:buNone/>
            </a:pPr>
            <a:r>
              <a:rPr lang="en-US" b="1" dirty="0"/>
              <a:t>Exchange Network Service Center</a:t>
            </a:r>
          </a:p>
          <a:p>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23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63002617"/>
              </p:ext>
            </p:extLst>
          </p:nvPr>
        </p:nvGraphicFramePr>
        <p:xfrm>
          <a:off x="1023246" y="1733550"/>
          <a:ext cx="7543800" cy="2752209"/>
        </p:xfrm>
        <a:graphic>
          <a:graphicData uri="http://schemas.openxmlformats.org/drawingml/2006/table">
            <a:tbl>
              <a:tblPr firstRow="1" firstCol="1" lastRow="1" lastCol="1" bandRow="1" bandCol="1">
                <a:tableStyleId>{2D5ABB26-0587-4C30-8999-92F81FD0307C}</a:tableStyleId>
              </a:tblPr>
              <a:tblGrid>
                <a:gridCol w="2102714"/>
                <a:gridCol w="5441086"/>
              </a:tblGrid>
              <a:tr h="347953">
                <a:tc>
                  <a:txBody>
                    <a:bodyPr/>
                    <a:lstStyle/>
                    <a:p>
                      <a:pPr marL="0" marR="0" algn="just">
                        <a:lnSpc>
                          <a:spcPct val="110000"/>
                        </a:lnSpc>
                        <a:spcBef>
                          <a:spcPts val="0"/>
                        </a:spcBef>
                        <a:spcAft>
                          <a:spcPts val="0"/>
                        </a:spcAft>
                      </a:pPr>
                      <a:r>
                        <a:rPr lang="en-US" sz="1400" b="1" dirty="0">
                          <a:effectLst/>
                        </a:rPr>
                        <a:t>Component</a:t>
                      </a:r>
                      <a:endParaRPr lang="en-US" sz="1400" b="1" dirty="0">
                        <a:solidFill>
                          <a:srgbClr val="146E8C"/>
                        </a:solidFill>
                        <a:effectLst/>
                        <a:latin typeface="Arial" panose="020B0604020202020204" pitchFamily="34" charset="0"/>
                        <a:ea typeface="MS Mincho" panose="02020609040205080304" pitchFamily="49" charset="-128"/>
                      </a:endParaRPr>
                    </a:p>
                  </a:txBody>
                  <a:tcPr marL="36830" marR="36830" marT="18415" marB="18415"/>
                </a:tc>
                <a:tc>
                  <a:txBody>
                    <a:bodyPr/>
                    <a:lstStyle/>
                    <a:p>
                      <a:pPr marL="0" marR="0" algn="just">
                        <a:lnSpc>
                          <a:spcPct val="110000"/>
                        </a:lnSpc>
                        <a:spcBef>
                          <a:spcPts val="0"/>
                        </a:spcBef>
                        <a:spcAft>
                          <a:spcPts val="0"/>
                        </a:spcAft>
                      </a:pPr>
                      <a:r>
                        <a:rPr lang="en-US" sz="1400" dirty="0">
                          <a:effectLst/>
                        </a:rPr>
                        <a:t>Minimum Requirement</a:t>
                      </a:r>
                      <a:endParaRPr lang="en-US" sz="1400" b="1" dirty="0">
                        <a:solidFill>
                          <a:srgbClr val="146E8C"/>
                        </a:solidFill>
                        <a:effectLst/>
                        <a:latin typeface="Arial" panose="020B0604020202020204" pitchFamily="34" charset="0"/>
                        <a:ea typeface="MS Mincho" panose="02020609040205080304" pitchFamily="49" charset="-128"/>
                      </a:endParaRPr>
                    </a:p>
                  </a:txBody>
                  <a:tcPr marL="36830" marR="36830" marT="18415" marB="18415"/>
                </a:tc>
              </a:tr>
              <a:tr h="347953">
                <a:tc>
                  <a:txBody>
                    <a:bodyPr/>
                    <a:lstStyle/>
                    <a:p>
                      <a:pPr marL="0" marR="0" algn="just">
                        <a:lnSpc>
                          <a:spcPct val="110000"/>
                        </a:lnSpc>
                        <a:spcBef>
                          <a:spcPts val="0"/>
                        </a:spcBef>
                        <a:spcAft>
                          <a:spcPts val="0"/>
                        </a:spcAft>
                      </a:pPr>
                      <a:r>
                        <a:rPr lang="en-US" sz="1400" b="1" dirty="0">
                          <a:effectLst/>
                        </a:rPr>
                        <a:t>Machine</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Internet-connected computer with modern web browser</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47953">
                <a:tc>
                  <a:txBody>
                    <a:bodyPr/>
                    <a:lstStyle/>
                    <a:p>
                      <a:pPr marL="0" marR="0" algn="just">
                        <a:lnSpc>
                          <a:spcPct val="110000"/>
                        </a:lnSpc>
                        <a:spcBef>
                          <a:spcPts val="0"/>
                        </a:spcBef>
                        <a:spcAft>
                          <a:spcPts val="0"/>
                        </a:spcAft>
                      </a:pPr>
                      <a:r>
                        <a:rPr lang="en-US" sz="1400" b="1" dirty="0">
                          <a:effectLst/>
                        </a:rPr>
                        <a:t>Browser</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a:effectLst/>
                        </a:rPr>
                        <a:t>Modern web browser</a:t>
                      </a:r>
                      <a:endParaRPr lang="en-US" sz="1400" b="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47953">
                <a:tc>
                  <a:txBody>
                    <a:bodyPr/>
                    <a:lstStyle/>
                    <a:p>
                      <a:pPr marL="0" marR="0" algn="just">
                        <a:lnSpc>
                          <a:spcPct val="110000"/>
                        </a:lnSpc>
                        <a:spcBef>
                          <a:spcPts val="0"/>
                        </a:spcBef>
                        <a:spcAft>
                          <a:spcPts val="0"/>
                        </a:spcAft>
                      </a:pPr>
                      <a:r>
                        <a:rPr lang="en-US" sz="1400" b="1" dirty="0">
                          <a:effectLst/>
                        </a:rPr>
                        <a:t>Database</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a:effectLst/>
                        </a:rPr>
                        <a:t>N/A</a:t>
                      </a:r>
                      <a:endParaRPr lang="en-US" sz="1400" b="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347953">
                <a:tc>
                  <a:txBody>
                    <a:bodyPr/>
                    <a:lstStyle/>
                    <a:p>
                      <a:pPr marL="0" marR="0" algn="just">
                        <a:lnSpc>
                          <a:spcPct val="110000"/>
                        </a:lnSpc>
                        <a:spcBef>
                          <a:spcPts val="0"/>
                        </a:spcBef>
                        <a:spcAft>
                          <a:spcPts val="0"/>
                        </a:spcAft>
                      </a:pPr>
                      <a:r>
                        <a:rPr lang="en-US" sz="1400" b="1" dirty="0">
                          <a:effectLst/>
                        </a:rPr>
                        <a:t>Additional Connectivity</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a:effectLst/>
                        </a:rPr>
                        <a:t>N/A</a:t>
                      </a:r>
                      <a:endParaRPr lang="en-US" sz="1400" b="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470034">
                <a:tc>
                  <a:txBody>
                    <a:bodyPr/>
                    <a:lstStyle/>
                    <a:p>
                      <a:pPr marL="0" marR="0" algn="just">
                        <a:lnSpc>
                          <a:spcPct val="110000"/>
                        </a:lnSpc>
                        <a:spcBef>
                          <a:spcPts val="0"/>
                        </a:spcBef>
                        <a:spcAft>
                          <a:spcPts val="0"/>
                        </a:spcAft>
                      </a:pPr>
                      <a:r>
                        <a:rPr lang="en-US" sz="1400" b="1" dirty="0">
                          <a:effectLst/>
                        </a:rPr>
                        <a:t>Additional Tools</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Tool or process to create submission documents based on the target format for trading for the data exchange</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r h="429857">
                <a:tc>
                  <a:txBody>
                    <a:bodyPr/>
                    <a:lstStyle/>
                    <a:p>
                      <a:pPr marL="0" marR="0" algn="just">
                        <a:lnSpc>
                          <a:spcPct val="110000"/>
                        </a:lnSpc>
                        <a:spcBef>
                          <a:spcPts val="0"/>
                        </a:spcBef>
                        <a:spcAft>
                          <a:spcPts val="0"/>
                        </a:spcAft>
                      </a:pPr>
                      <a:r>
                        <a:rPr lang="en-US" sz="1400" b="1" dirty="0">
                          <a:effectLst/>
                        </a:rPr>
                        <a:t>Technical Skill Level</a:t>
                      </a:r>
                      <a:endParaRPr lang="en-US" sz="1400" b="1"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c>
                  <a:txBody>
                    <a:bodyPr/>
                    <a:lstStyle/>
                    <a:p>
                      <a:pPr marL="0" marR="0" algn="just">
                        <a:lnSpc>
                          <a:spcPct val="110000"/>
                        </a:lnSpc>
                        <a:spcBef>
                          <a:spcPts val="0"/>
                        </a:spcBef>
                        <a:spcAft>
                          <a:spcPts val="0"/>
                        </a:spcAft>
                      </a:pPr>
                      <a:r>
                        <a:rPr lang="en-US" sz="1400" dirty="0">
                          <a:effectLst/>
                        </a:rPr>
                        <a:t>Development of processes to transform source data into target exchange format (often XML)</a:t>
                      </a:r>
                      <a:endParaRPr lang="en-US" sz="1400" b="0" dirty="0">
                        <a:effectLst/>
                        <a:latin typeface="Arial" panose="020B0604020202020204" pitchFamily="34" charset="0"/>
                        <a:ea typeface="MS Mincho" panose="02020609040205080304" pitchFamily="49" charset="-128"/>
                        <a:cs typeface="Times New Roman" panose="02020603050405020304" pitchFamily="18" charset="0"/>
                      </a:endParaRPr>
                    </a:p>
                  </a:txBody>
                  <a:tcPr marL="36830" marR="36830" marT="18415" marB="18415"/>
                </a:tc>
              </a:tr>
            </a:tbl>
          </a:graphicData>
        </a:graphic>
      </p:graphicFrame>
    </p:spTree>
    <p:extLst>
      <p:ext uri="{BB962C8B-B14F-4D97-AF65-F5344CB8AC3E}">
        <p14:creationId xmlns:p14="http://schemas.microsoft.com/office/powerpoint/2010/main" val="20492641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VES Frequently Asked Questions</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24</a:t>
            </a:fld>
            <a:endParaRPr lang="en-US"/>
          </a:p>
        </p:txBody>
      </p:sp>
    </p:spTree>
    <p:extLst>
      <p:ext uri="{BB962C8B-B14F-4D97-AF65-F5344CB8AC3E}">
        <p14:creationId xmlns:p14="http://schemas.microsoft.com/office/powerpoint/2010/main" val="19272588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smtClean="0"/>
              <a:t>VES FAQ Topics</a:t>
            </a:r>
            <a:endParaRPr lang="en-US" sz="2800" dirty="0"/>
          </a:p>
        </p:txBody>
      </p:sp>
      <p:sp>
        <p:nvSpPr>
          <p:cNvPr id="3" name="Content Placeholder 2"/>
          <p:cNvSpPr>
            <a:spLocks noGrp="1"/>
          </p:cNvSpPr>
          <p:nvPr>
            <p:ph idx="1"/>
          </p:nvPr>
        </p:nvSpPr>
        <p:spPr>
          <a:xfrm>
            <a:off x="628650" y="1115496"/>
            <a:ext cx="7886700" cy="3589854"/>
          </a:xfrm>
        </p:spPr>
        <p:txBody>
          <a:bodyPr>
            <a:noAutofit/>
          </a:bodyPr>
          <a:lstStyle/>
          <a:p>
            <a:r>
              <a:rPr lang="en-US" sz="1100" dirty="0" smtClean="0"/>
              <a:t>What </a:t>
            </a:r>
            <a:r>
              <a:rPr lang="en-US" sz="1100" dirty="0"/>
              <a:t>are the ‘services’ provided by the Virtual Exchange Service?</a:t>
            </a:r>
          </a:p>
          <a:p>
            <a:r>
              <a:rPr lang="en-US" sz="1100" dirty="0"/>
              <a:t>What data exchanges are currently available in the Virtual Exchange Service?</a:t>
            </a:r>
          </a:p>
          <a:p>
            <a:r>
              <a:rPr lang="en-US" sz="1100" dirty="0"/>
              <a:t>What is the Virtual Exchange Service Administrator?</a:t>
            </a:r>
          </a:p>
          <a:p>
            <a:r>
              <a:rPr lang="en-US" sz="1100" dirty="0"/>
              <a:t>What kind of security is available/required for the Virtual Exchange Service?</a:t>
            </a:r>
          </a:p>
          <a:p>
            <a:r>
              <a:rPr lang="en-US" sz="1100" dirty="0"/>
              <a:t>What are the components or objects that the Virtual Exchange Service provides virtually?</a:t>
            </a:r>
          </a:p>
          <a:p>
            <a:r>
              <a:rPr lang="en-US" sz="1100" dirty="0"/>
              <a:t>How do I administer my data flows when using Virtual Exchange Service? </a:t>
            </a:r>
          </a:p>
          <a:p>
            <a:r>
              <a:rPr lang="en-US" sz="1100" dirty="0"/>
              <a:t>Can Virtual Exchange Service be used to for a custom flow (an exchange not currently available in the Virtual Exchange Service)?</a:t>
            </a:r>
          </a:p>
          <a:p>
            <a:r>
              <a:rPr lang="en-US" sz="1100" dirty="0"/>
              <a:t>What are the additional connectivity requirements for the Virtual Exchange Service?</a:t>
            </a:r>
          </a:p>
          <a:p>
            <a:r>
              <a:rPr lang="en-US" sz="1100" dirty="0"/>
              <a:t>Is the Virtual Exchange Service an option for an Exchange Network member with limited Internet connectivity?</a:t>
            </a:r>
          </a:p>
          <a:p>
            <a:r>
              <a:rPr lang="en-US" sz="1100" dirty="0"/>
              <a:t>What are the operations and maintenance impacts of adopting the Virtual Exchange Service?</a:t>
            </a:r>
          </a:p>
          <a:p>
            <a:r>
              <a:rPr lang="en-US" sz="1100" dirty="0"/>
              <a:t>Is the Virtual Exchange Service less secure than a traditional node because it is a cloud solution?</a:t>
            </a:r>
          </a:p>
          <a:p>
            <a:r>
              <a:rPr lang="en-US" sz="1100" dirty="0"/>
              <a:t>Can the Exchange Network Help Desk assist an Exchange Network Partner with getting started with the Virtual Exchange Service?</a:t>
            </a:r>
          </a:p>
          <a:p>
            <a:r>
              <a:rPr lang="en-US" sz="1100" dirty="0"/>
              <a:t>What additional Virtual Exchange Service resources are available?</a:t>
            </a:r>
          </a:p>
        </p:txBody>
      </p:sp>
      <p:sp>
        <p:nvSpPr>
          <p:cNvPr id="4" name="Slide Number Placeholder 3"/>
          <p:cNvSpPr>
            <a:spLocks noGrp="1"/>
          </p:cNvSpPr>
          <p:nvPr>
            <p:ph type="sldNum" sz="quarter" idx="12"/>
          </p:nvPr>
        </p:nvSpPr>
        <p:spPr/>
        <p:txBody>
          <a:bodyPr/>
          <a:lstStyle/>
          <a:p>
            <a:fld id="{8C2325A4-E7CD-4866-833A-391F4E89E918}" type="slidenum">
              <a:rPr lang="en-US" smtClean="0"/>
              <a:t>25</a:t>
            </a:fld>
            <a:endParaRPr lang="en-US"/>
          </a:p>
        </p:txBody>
      </p:sp>
    </p:spTree>
    <p:extLst>
      <p:ext uri="{BB962C8B-B14F-4D97-AF65-F5344CB8AC3E}">
        <p14:creationId xmlns:p14="http://schemas.microsoft.com/office/powerpoint/2010/main" val="33444172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are the ‘services’ provided by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Virtual Exchange Service (VES) uses a ‘services’ approach to accomplish all of the functions associated with the exchange of data over the Exchange Network.  </a:t>
            </a:r>
            <a:endParaRPr lang="en-US" sz="1800" dirty="0" smtClean="0"/>
          </a:p>
          <a:p>
            <a:r>
              <a:rPr lang="en-US" sz="1800" dirty="0" smtClean="0"/>
              <a:t>For </a:t>
            </a:r>
            <a:r>
              <a:rPr lang="en-US" sz="1800" dirty="0"/>
              <a:t>example, the VES has a complete set of prebuilt services to support ICIS-AIR. For ICIS-AIR alone, there are 22 services that can be used; services include:</a:t>
            </a:r>
          </a:p>
          <a:p>
            <a:pPr lvl="1"/>
            <a:r>
              <a:rPr lang="en-US" sz="1600" dirty="0" err="1"/>
              <a:t>GetAirFacilityQuery</a:t>
            </a:r>
            <a:r>
              <a:rPr lang="en-US" sz="1600" dirty="0"/>
              <a:t> – Reads data from the staging tables in the database and creates an Extensible Markup Language (XML) file.</a:t>
            </a:r>
          </a:p>
          <a:p>
            <a:pPr lvl="1"/>
            <a:r>
              <a:rPr lang="en-US" sz="1600" dirty="0" err="1"/>
              <a:t>SubmitAirFacilityDataExecute</a:t>
            </a:r>
            <a:r>
              <a:rPr lang="en-US" sz="1600" dirty="0"/>
              <a:t> – Submits the XML file and receives the associated response </a:t>
            </a:r>
            <a:r>
              <a:rPr lang="en-US" sz="1600" dirty="0" smtClean="0"/>
              <a:t>information.</a:t>
            </a:r>
            <a:endParaRPr lang="en-US" sz="1600" dirty="0"/>
          </a:p>
        </p:txBody>
      </p:sp>
      <p:sp>
        <p:nvSpPr>
          <p:cNvPr id="4" name="Slide Number Placeholder 3"/>
          <p:cNvSpPr>
            <a:spLocks noGrp="1"/>
          </p:cNvSpPr>
          <p:nvPr>
            <p:ph type="sldNum" sz="quarter" idx="12"/>
          </p:nvPr>
        </p:nvSpPr>
        <p:spPr/>
        <p:txBody>
          <a:bodyPr/>
          <a:lstStyle/>
          <a:p>
            <a:fld id="{8C2325A4-E7CD-4866-833A-391F4E89E918}" type="slidenum">
              <a:rPr lang="en-US" smtClean="0"/>
              <a:t>26</a:t>
            </a:fld>
            <a:endParaRPr lang="en-US"/>
          </a:p>
        </p:txBody>
      </p:sp>
    </p:spTree>
    <p:extLst>
      <p:ext uri="{BB962C8B-B14F-4D97-AF65-F5344CB8AC3E}">
        <p14:creationId xmlns:p14="http://schemas.microsoft.com/office/powerpoint/2010/main" val="8748306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data exchanges are currently available in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currently available data exchanges can be located on the home page of the Virtual Exchange Service Administrator (VESA</a:t>
            </a:r>
            <a:r>
              <a:rPr lang="en-US" sz="1800" dirty="0" smtClean="0"/>
              <a:t>).</a:t>
            </a:r>
            <a:endParaRPr lang="en-US" sz="1800" dirty="0"/>
          </a:p>
          <a:p>
            <a:r>
              <a:rPr lang="en-US" sz="1800" dirty="0"/>
              <a:t>The VESA is available at: </a:t>
            </a:r>
            <a:r>
              <a:rPr lang="en-US" sz="1800" u="sng" dirty="0">
                <a:hlinkClick r:id="rId3"/>
              </a:rPr>
              <a:t>https://vnap.cloudapp.net</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27</a:t>
            </a:fld>
            <a:endParaRPr lang="en-US"/>
          </a:p>
        </p:txBody>
      </p:sp>
    </p:spTree>
    <p:extLst>
      <p:ext uri="{BB962C8B-B14F-4D97-AF65-F5344CB8AC3E}">
        <p14:creationId xmlns:p14="http://schemas.microsoft.com/office/powerpoint/2010/main" val="6366742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is the Virtual Exchange Service Administrator</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Virtual Exchange Service Administrator (VESA) is the web interface that is used to configure data flows. New data flows are created and data is published by filling out forms, with no coding required. Data exchanges can be imported from a shared version that fills out the forms, allowing Partners to concentrate on mapping data to their staging tables</a:t>
            </a:r>
            <a:r>
              <a:rPr lang="en-US" sz="1800" dirty="0" smtClean="0"/>
              <a:t>.</a:t>
            </a:r>
            <a:endParaRPr lang="en-US" sz="1800" dirty="0"/>
          </a:p>
          <a:p>
            <a:r>
              <a:rPr lang="en-US" sz="1800" dirty="0"/>
              <a:t>The VESA is available at: </a:t>
            </a:r>
            <a:r>
              <a:rPr lang="en-US" sz="1800" u="sng" dirty="0">
                <a:hlinkClick r:id="rId2"/>
              </a:rPr>
              <a:t>https://vnap.cloudapp.net</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28</a:t>
            </a:fld>
            <a:endParaRPr lang="en-US"/>
          </a:p>
        </p:txBody>
      </p:sp>
    </p:spTree>
    <p:extLst>
      <p:ext uri="{BB962C8B-B14F-4D97-AF65-F5344CB8AC3E}">
        <p14:creationId xmlns:p14="http://schemas.microsoft.com/office/powerpoint/2010/main" val="16051249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kind of security is available/required for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lnSpcReduction="10000"/>
          </a:bodyPr>
          <a:lstStyle/>
          <a:p>
            <a:r>
              <a:rPr lang="en-US" sz="1900" dirty="0"/>
              <a:t>Virtual Exchange Service (VES) is fully integrated with network as a service (NAAS) for user authentication and authorization. When a virtual exchange service (node) is created, it is assigned to an owner; the service owner has full control over who can access each service using NAAS security policies</a:t>
            </a:r>
            <a:r>
              <a:rPr lang="en-US" sz="1900" dirty="0" smtClean="0"/>
              <a:t>.</a:t>
            </a:r>
            <a:endParaRPr lang="en-US" sz="1900" dirty="0"/>
          </a:p>
          <a:p>
            <a:r>
              <a:rPr lang="en-US" sz="1900" dirty="0"/>
              <a:t>Although hosted in the same environment with other nodes, the virtual exchange service management interface operates in its own sandbox, and allows only the service owner to make changes to the VES properties and configurations. For instance, VES A’s administrator will not be able to create a service for VES B. </a:t>
            </a:r>
          </a:p>
          <a:p>
            <a:r>
              <a:rPr lang="en-US" sz="1900" dirty="0"/>
              <a:t>A virtual exchange service has the same access control mechanisms as any Network node. The node administrator’s authorization is required for accessing node services.</a:t>
            </a:r>
          </a:p>
          <a:p>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29</a:t>
            </a:fld>
            <a:endParaRPr lang="en-US"/>
          </a:p>
        </p:txBody>
      </p:sp>
    </p:spTree>
    <p:extLst>
      <p:ext uri="{BB962C8B-B14F-4D97-AF65-F5344CB8AC3E}">
        <p14:creationId xmlns:p14="http://schemas.microsoft.com/office/powerpoint/2010/main" val="2170535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dirty="0" smtClean="0"/>
              <a:t>Why VES</a:t>
            </a:r>
          </a:p>
        </p:txBody>
      </p:sp>
      <p:sp>
        <p:nvSpPr>
          <p:cNvPr id="45059" name="Rectangle 3"/>
          <p:cNvSpPr>
            <a:spLocks noGrp="1"/>
          </p:cNvSpPr>
          <p:nvPr>
            <p:ph idx="1"/>
          </p:nvPr>
        </p:nvSpPr>
        <p:spPr/>
        <p:txBody>
          <a:bodyPr>
            <a:normAutofit/>
          </a:bodyPr>
          <a:lstStyle/>
          <a:p>
            <a:endParaRPr lang="en-US" dirty="0"/>
          </a:p>
          <a:p>
            <a:r>
              <a:rPr lang="en-US" dirty="0" smtClean="0"/>
              <a:t>Provides a Low Cost Node Option for Partners</a:t>
            </a:r>
          </a:p>
          <a:p>
            <a:endParaRPr lang="en-US" dirty="0" smtClean="0"/>
          </a:p>
          <a:p>
            <a:r>
              <a:rPr lang="en-US" dirty="0" smtClean="0"/>
              <a:t>Eliminates Node Server Maintenance</a:t>
            </a:r>
          </a:p>
          <a:p>
            <a:endParaRPr lang="en-US" dirty="0" smtClean="0"/>
          </a:p>
          <a:p>
            <a:r>
              <a:rPr lang="en-US" dirty="0" smtClean="0"/>
              <a:t>Simplifies Development and Maintenance of Dataflows</a:t>
            </a:r>
          </a:p>
          <a:p>
            <a:endParaRPr lang="en-US" dirty="0"/>
          </a:p>
          <a:p>
            <a:r>
              <a:rPr lang="en-US" dirty="0" smtClean="0"/>
              <a:t>You just need a database person for staging table management</a:t>
            </a:r>
          </a:p>
          <a:p>
            <a:pPr marL="294894" lvl="1" indent="0">
              <a:buNone/>
            </a:pPr>
            <a:endParaRPr lang="en-US" dirty="0"/>
          </a:p>
          <a:p>
            <a:pPr marL="294894" lvl="1" indent="0">
              <a:buNone/>
            </a:pPr>
            <a:endParaRPr lang="en-US" dirty="0" smtClean="0"/>
          </a:p>
          <a:p>
            <a:pPr>
              <a:buFont typeface="Arial" charset="0"/>
              <a:buNone/>
            </a:pPr>
            <a:endParaRPr lang="en-US" dirty="0" smtClean="0"/>
          </a:p>
          <a:p>
            <a:endParaRPr lang="en-US" dirty="0" smtClean="0"/>
          </a:p>
        </p:txBody>
      </p:sp>
    </p:spTree>
    <p:extLst>
      <p:ext uri="{BB962C8B-B14F-4D97-AF65-F5344CB8AC3E}">
        <p14:creationId xmlns:p14="http://schemas.microsoft.com/office/powerpoint/2010/main" val="4269923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are the components or objects that the Virtual Exchange Service provides virtually</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fontScale="85000" lnSpcReduction="20000"/>
          </a:bodyPr>
          <a:lstStyle/>
          <a:p>
            <a:r>
              <a:rPr lang="en-US" dirty="0"/>
              <a:t>A Virtual Exchange Service (VES) has five key objects that its owner can create and manage. They are</a:t>
            </a:r>
            <a:r>
              <a:rPr lang="en-US" dirty="0" smtClean="0"/>
              <a:t>:</a:t>
            </a:r>
            <a:r>
              <a:rPr lang="en-US" dirty="0"/>
              <a:t> </a:t>
            </a:r>
          </a:p>
          <a:p>
            <a:pPr lvl="1"/>
            <a:r>
              <a:rPr lang="en-US" sz="1900" b="1" dirty="0"/>
              <a:t>Node</a:t>
            </a:r>
            <a:r>
              <a:rPr lang="en-US" sz="1900" dirty="0"/>
              <a:t>: Contains the definition of a virtual exchange service including its address (endpoint), description, owner, and other properties.</a:t>
            </a:r>
          </a:p>
          <a:p>
            <a:pPr lvl="1"/>
            <a:r>
              <a:rPr lang="en-US" sz="1900" b="1" dirty="0"/>
              <a:t>Data Source</a:t>
            </a:r>
            <a:r>
              <a:rPr lang="en-US" sz="1900" dirty="0"/>
              <a:t>: Defines an access point where information is supplied. In most of situations, a data source contains database server name, address, login account, and other connection information. </a:t>
            </a:r>
          </a:p>
          <a:p>
            <a:pPr lvl="1"/>
            <a:r>
              <a:rPr lang="en-US" sz="1900" b="1" dirty="0"/>
              <a:t>Data Flow</a:t>
            </a:r>
            <a:r>
              <a:rPr lang="en-US" sz="1900" dirty="0"/>
              <a:t>: A logical collection of services that deal with a common set of information exchanged between partners (ex. RCRA).  A VES owner can create a data flow and set its properties.</a:t>
            </a:r>
          </a:p>
          <a:p>
            <a:pPr lvl="1"/>
            <a:r>
              <a:rPr lang="en-US" sz="1900" b="1" dirty="0"/>
              <a:t>Service</a:t>
            </a:r>
            <a:r>
              <a:rPr lang="en-US" sz="1900" dirty="0"/>
              <a:t>: A definition of what must be provided. A VES owner adds new features to a network node by creating services. The services are the basic operation unit that a node executes at runtime.</a:t>
            </a:r>
          </a:p>
          <a:p>
            <a:pPr lvl="1"/>
            <a:r>
              <a:rPr lang="en-US" sz="1900" b="1" dirty="0"/>
              <a:t>Task</a:t>
            </a:r>
            <a:r>
              <a:rPr lang="en-US" sz="1900" dirty="0"/>
              <a:t>: A set of operations to be executed automatically on a scheduled basis. For instance, a task can be created to perform quarterly submissions to a CDX data flow</a:t>
            </a:r>
            <a:r>
              <a:rPr lang="en-US" sz="1900" dirty="0" smtClean="0"/>
              <a:t>.</a:t>
            </a:r>
            <a:endParaRPr lang="en-US" sz="1900" dirty="0"/>
          </a:p>
        </p:txBody>
      </p:sp>
      <p:sp>
        <p:nvSpPr>
          <p:cNvPr id="4" name="Slide Number Placeholder 3"/>
          <p:cNvSpPr>
            <a:spLocks noGrp="1"/>
          </p:cNvSpPr>
          <p:nvPr>
            <p:ph type="sldNum" sz="quarter" idx="12"/>
          </p:nvPr>
        </p:nvSpPr>
        <p:spPr/>
        <p:txBody>
          <a:bodyPr/>
          <a:lstStyle/>
          <a:p>
            <a:fld id="{8C2325A4-E7CD-4866-833A-391F4E89E918}" type="slidenum">
              <a:rPr lang="en-US" smtClean="0"/>
              <a:t>30</a:t>
            </a:fld>
            <a:endParaRPr lang="en-US"/>
          </a:p>
        </p:txBody>
      </p:sp>
    </p:spTree>
    <p:extLst>
      <p:ext uri="{BB962C8B-B14F-4D97-AF65-F5344CB8AC3E}">
        <p14:creationId xmlns:p14="http://schemas.microsoft.com/office/powerpoint/2010/main" val="36713152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How do I administer my data flows when using Virtual Exchange Service? </a:t>
            </a:r>
          </a:p>
        </p:txBody>
      </p:sp>
      <p:sp>
        <p:nvSpPr>
          <p:cNvPr id="3" name="Content Placeholder 2"/>
          <p:cNvSpPr>
            <a:spLocks noGrp="1"/>
          </p:cNvSpPr>
          <p:nvPr>
            <p:ph idx="1"/>
          </p:nvPr>
        </p:nvSpPr>
        <p:spPr/>
        <p:txBody>
          <a:bodyPr>
            <a:normAutofit/>
          </a:bodyPr>
          <a:lstStyle/>
          <a:p>
            <a:r>
              <a:rPr lang="en-US" sz="1800" dirty="0"/>
              <a:t>The </a:t>
            </a:r>
            <a:r>
              <a:rPr lang="en-US" sz="1800" u="sng" dirty="0">
                <a:hlinkClick r:id="rId3"/>
              </a:rPr>
              <a:t>Virtual Exchange Service Administrator</a:t>
            </a:r>
            <a:r>
              <a:rPr lang="en-US" sz="1800" dirty="0"/>
              <a:t> (VESA) provides a web interface to allow provisioning and maintenance and data flows. In addition to the web interface, a Simple Object Access Protocol (SOAP) application program interface (API) is available.  The API that allows administrative functions to be scripted or integrated into other applications</a:t>
            </a:r>
            <a:r>
              <a:rPr lang="en-US" sz="1800" dirty="0" smtClean="0"/>
              <a:t>.</a:t>
            </a:r>
            <a:endParaRPr lang="en-US" sz="1800" dirty="0"/>
          </a:p>
          <a:p>
            <a:r>
              <a:rPr lang="en-US" sz="1800" dirty="0"/>
              <a:t>The Virtual Exchange Service Administrator’s Guide is available at: </a:t>
            </a:r>
            <a:r>
              <a:rPr lang="en-US" sz="1800" u="sng" dirty="0">
                <a:hlinkClick r:id="rId4"/>
              </a:rPr>
              <a:t>http://www.exchangenetwork.net/virtual-exchange-service</a:t>
            </a:r>
            <a:r>
              <a:rPr lang="en-US" sz="1800" u="sng" dirty="0" smtClean="0">
                <a:hlinkClick r:id="rId4"/>
              </a:rPr>
              <a:t>/</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31</a:t>
            </a:fld>
            <a:endParaRPr lang="en-US"/>
          </a:p>
        </p:txBody>
      </p:sp>
    </p:spTree>
    <p:extLst>
      <p:ext uri="{BB962C8B-B14F-4D97-AF65-F5344CB8AC3E}">
        <p14:creationId xmlns:p14="http://schemas.microsoft.com/office/powerpoint/2010/main" val="8132505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Can Virtual Exchange Service be used to for a custom flow (an exchange not currently available in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fontScale="62500" lnSpcReduction="20000"/>
          </a:bodyPr>
          <a:lstStyle/>
          <a:p>
            <a:r>
              <a:rPr lang="en-US" sz="2200" dirty="0"/>
              <a:t>Yes – the Virtual Exchange Service (VES) can be used to publish information to the Internet and to exchange data with partners.  For example, to publish database information as web services, create an SQL statement and VES will construct an Extensible Markup Language (XML) document accordingly.  Users may convert the XML into any other format using a style sheet.  VES offers many examples as templates that can be customized to meet specific requirements</a:t>
            </a:r>
            <a:r>
              <a:rPr lang="en-US" sz="2200" dirty="0" smtClean="0"/>
              <a:t>.</a:t>
            </a:r>
            <a:endParaRPr lang="en-US" sz="2200" dirty="0"/>
          </a:p>
          <a:p>
            <a:r>
              <a:rPr lang="en-US" sz="2200" dirty="0"/>
              <a:t>The flow is configured manually through the completion of forms instead of shared templates.  VES offers a set of common workflows and handles transaction-related tasks as part of its core capabilities</a:t>
            </a:r>
            <a:r>
              <a:rPr lang="en-US" sz="2200" dirty="0" smtClean="0"/>
              <a:t>.</a:t>
            </a:r>
            <a:endParaRPr lang="en-US" sz="2200" dirty="0"/>
          </a:p>
          <a:p>
            <a:r>
              <a:rPr lang="en-US" sz="2200" dirty="0"/>
              <a:t>Partners who utilize custom flows can test or submit data flows directly from Virtual Exchange Service Administrator (VESA).  If the action is a query, partners can access it either from the Exchange Network Services Center (ENSC) or from an Internet browser using the flows-associated representational state transfer (REST) Uniform Resource Locator (URL).  The owner of the VES node must authorize Partners through network as a service (NAAS) policies.  The Node Help Desk can be contacted at </a:t>
            </a:r>
            <a:r>
              <a:rPr lang="en-US" sz="2200" u="sng" dirty="0">
                <a:hlinkClick r:id="rId3"/>
              </a:rPr>
              <a:t>nodehelpdesk@epacdx.net</a:t>
            </a:r>
            <a:r>
              <a:rPr lang="en-US" sz="2200" dirty="0"/>
              <a:t> for support on NAAS security policies and services</a:t>
            </a:r>
            <a:r>
              <a:rPr lang="en-US" sz="2200" dirty="0" smtClean="0"/>
              <a:t>.</a:t>
            </a:r>
            <a:endParaRPr lang="en-US" sz="2200" dirty="0"/>
          </a:p>
          <a:p>
            <a:r>
              <a:rPr lang="en-US" sz="2200" dirty="0"/>
              <a:t>REST services are created for all publishing services (queries) in addition to the Simple Object Access Protocol (SOAP) service.  These can be made accessible from any browser with or without </a:t>
            </a:r>
            <a:r>
              <a:rPr lang="en-US" sz="2200" dirty="0" smtClean="0"/>
              <a:t>authentication</a:t>
            </a:r>
            <a:r>
              <a:rPr lang="en-US" sz="2200" dirty="0"/>
              <a:t>.</a:t>
            </a:r>
          </a:p>
          <a:p>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32</a:t>
            </a:fld>
            <a:endParaRPr lang="en-US"/>
          </a:p>
        </p:txBody>
      </p:sp>
    </p:spTree>
    <p:extLst>
      <p:ext uri="{BB962C8B-B14F-4D97-AF65-F5344CB8AC3E}">
        <p14:creationId xmlns:p14="http://schemas.microsoft.com/office/powerpoint/2010/main" val="8498967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are the additional connectivity requirements for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a:xfrm>
            <a:off x="628650" y="1369219"/>
            <a:ext cx="7886700" cy="3398044"/>
          </a:xfrm>
        </p:spPr>
        <p:txBody>
          <a:bodyPr>
            <a:normAutofit fontScale="55000" lnSpcReduction="20000"/>
          </a:bodyPr>
          <a:lstStyle/>
          <a:p>
            <a:r>
              <a:rPr lang="en-US" sz="2900" dirty="0"/>
              <a:t>Before creating a data source, there must be network connectivity from the Virtual Exchange Service (VES) to the database server. Connectivity options are</a:t>
            </a:r>
            <a:r>
              <a:rPr lang="en-US" sz="2900" dirty="0" smtClean="0"/>
              <a:t>:</a:t>
            </a:r>
            <a:endParaRPr lang="en-US" sz="2900" dirty="0"/>
          </a:p>
          <a:p>
            <a:pPr lvl="1"/>
            <a:r>
              <a:rPr lang="en-US" sz="2500" dirty="0"/>
              <a:t>Internet Service Bus: A network agent (or adapter) called the Virtual Exchange Service Connector is provided to relay network traffic between the network node and an authenticated local database server.  This is the preferred option as the Virtual Exchange Service Connector provides secure network connectivity without changing firewall rules.</a:t>
            </a:r>
          </a:p>
          <a:p>
            <a:pPr lvl="1"/>
            <a:r>
              <a:rPr lang="en-US" sz="2500" dirty="0"/>
              <a:t>VPN: A virtual private network (VPN) can be setup from the VES to a local database server. The connection is secured with key-based authentication, and all traffic is encrypted.  For point-to-point tunneling, the database-side firewall rule must be adjusted to allow connections from the VES.  Please coordinate with node helpdesk for VPN connections.</a:t>
            </a:r>
          </a:p>
          <a:p>
            <a:pPr lvl="1"/>
            <a:r>
              <a:rPr lang="en-US" sz="2500" dirty="0"/>
              <a:t>Azure Connect: Similar to VPN, Azure Connect is a cloud connectivity agent that can be installed on the database server to establish a point-to-point secure virtual network.  Azure Connect is based on Internet Protocol Security (IPSEC); all traffic between VES and the database server is encrypted</a:t>
            </a:r>
            <a:r>
              <a:rPr lang="en-US" sz="2500" dirty="0" smtClean="0"/>
              <a:t>.</a:t>
            </a:r>
            <a:endParaRPr lang="en-US" sz="2500" dirty="0"/>
          </a:p>
          <a:p>
            <a:r>
              <a:rPr lang="en-US" sz="2900" dirty="0"/>
              <a:t>It is the responsibility of a VES owner to establish network connectivity. The VES engineer and Exchange Network helpdesk, at </a:t>
            </a:r>
            <a:r>
              <a:rPr lang="en-US" sz="2900" u="sng" dirty="0">
                <a:hlinkClick r:id="rId3"/>
              </a:rPr>
              <a:t>nodehelpdesk@epacdx.net</a:t>
            </a:r>
            <a:r>
              <a:rPr lang="en-US" sz="2900" dirty="0"/>
              <a:t>, will provide assistance as needed</a:t>
            </a:r>
            <a:r>
              <a:rPr lang="en-US" sz="2900" dirty="0" smtClean="0"/>
              <a:t>.</a:t>
            </a:r>
            <a:endParaRPr lang="en-US" sz="2900" dirty="0"/>
          </a:p>
          <a:p>
            <a:r>
              <a:rPr lang="en-US" sz="2900" dirty="0" smtClean="0"/>
              <a:t>The </a:t>
            </a:r>
            <a:r>
              <a:rPr lang="en-US" sz="2900" dirty="0"/>
              <a:t>Virtual Exchange Service Administrator’s Guide is available at: </a:t>
            </a:r>
            <a:r>
              <a:rPr lang="en-US" sz="2900" u="sng" dirty="0">
                <a:hlinkClick r:id="rId4"/>
              </a:rPr>
              <a:t>http://www.exchangenetwork.net/virtual-exchange-service</a:t>
            </a:r>
            <a:r>
              <a:rPr lang="en-US" sz="2900" u="sng" dirty="0" smtClean="0">
                <a:hlinkClick r:id="rId4"/>
              </a:rPr>
              <a:t>/</a:t>
            </a:r>
            <a:r>
              <a:rPr lang="en-US" sz="2900" dirty="0" smtClean="0"/>
              <a:t>.</a:t>
            </a:r>
            <a:endParaRPr lang="en-US" sz="2900" dirty="0"/>
          </a:p>
        </p:txBody>
      </p:sp>
      <p:sp>
        <p:nvSpPr>
          <p:cNvPr id="4" name="Slide Number Placeholder 3"/>
          <p:cNvSpPr>
            <a:spLocks noGrp="1"/>
          </p:cNvSpPr>
          <p:nvPr>
            <p:ph type="sldNum" sz="quarter" idx="12"/>
          </p:nvPr>
        </p:nvSpPr>
        <p:spPr/>
        <p:txBody>
          <a:bodyPr/>
          <a:lstStyle/>
          <a:p>
            <a:fld id="{8C2325A4-E7CD-4866-833A-391F4E89E918}" type="slidenum">
              <a:rPr lang="en-US" smtClean="0"/>
              <a:t>33</a:t>
            </a:fld>
            <a:endParaRPr lang="en-US"/>
          </a:p>
        </p:txBody>
      </p:sp>
    </p:spTree>
    <p:extLst>
      <p:ext uri="{BB962C8B-B14F-4D97-AF65-F5344CB8AC3E}">
        <p14:creationId xmlns:p14="http://schemas.microsoft.com/office/powerpoint/2010/main" val="6675720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56581"/>
            <a:ext cx="8229600" cy="857250"/>
          </a:xfrm>
        </p:spPr>
        <p:txBody>
          <a:bodyPr>
            <a:noAutofit/>
          </a:bodyPr>
          <a:lstStyle/>
          <a:p>
            <a:pPr lvl="1" algn="l" rtl="0">
              <a:spcBef>
                <a:spcPct val="0"/>
              </a:spcBef>
            </a:pPr>
            <a:r>
              <a:rPr lang="en-US" sz="2800" dirty="0">
                <a:latin typeface="+mj-lt"/>
              </a:rPr>
              <a:t>Is the Virtual Exchange Service an option for an Exchange Network member with limited Internet connectivity</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Yes – connectivity does not have to be always on.  However, connectivity should be on whenever possible if the Virtual Exchange Service (VES) is used for data publishing so that a Partner can access the service at any time.  The VES is resilient to network disruptions because many retry mechanisms have been built into its business process.</a:t>
            </a:r>
          </a:p>
          <a:p>
            <a:pPr marL="0" indent="0">
              <a:buNone/>
            </a:pPr>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34</a:t>
            </a:fld>
            <a:endParaRPr lang="en-US"/>
          </a:p>
        </p:txBody>
      </p:sp>
    </p:spTree>
    <p:extLst>
      <p:ext uri="{BB962C8B-B14F-4D97-AF65-F5344CB8AC3E}">
        <p14:creationId xmlns:p14="http://schemas.microsoft.com/office/powerpoint/2010/main" val="11002194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are the operations and maintenance impacts of adopting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900" dirty="0"/>
              <a:t>The traditional operation and maintenance (O&amp;M) burdens for server and node maintenance are eliminated under the Virtual Exchange Service (VES).  The O&amp;M for Network Nodes is performed under VES</a:t>
            </a:r>
            <a:r>
              <a:rPr lang="en-US" sz="1900" dirty="0" smtClean="0"/>
              <a:t>.</a:t>
            </a:r>
            <a:endParaRPr lang="en-US" sz="1900" dirty="0"/>
          </a:p>
          <a:p>
            <a:r>
              <a:rPr lang="en-US" sz="1900" dirty="0"/>
              <a:t>Data flow maintenance may still exist.  If a new data flow version is released, some maintenance steps may be required.  Under VES, the maintenance required for similar data flow changes under traditional interface and node architectures can be reduced.  Maintenance may include steps such as</a:t>
            </a:r>
            <a:r>
              <a:rPr lang="en-US" sz="1900" dirty="0" smtClean="0"/>
              <a:t>:</a:t>
            </a:r>
            <a:endParaRPr lang="en-US" sz="1900" dirty="0"/>
          </a:p>
          <a:p>
            <a:pPr lvl="1"/>
            <a:r>
              <a:rPr lang="en-US" sz="1600" dirty="0"/>
              <a:t>Create new staging tables (using scripts for the data flows with existing templates)</a:t>
            </a:r>
          </a:p>
          <a:p>
            <a:pPr lvl="1"/>
            <a:r>
              <a:rPr lang="en-US" sz="1600" dirty="0"/>
              <a:t>Remap source data to a new staging table structure</a:t>
            </a:r>
          </a:p>
          <a:p>
            <a:pPr lvl="1"/>
            <a:r>
              <a:rPr lang="en-US" sz="1600" dirty="0"/>
              <a:t>Import and update the latest template from </a:t>
            </a:r>
            <a:r>
              <a:rPr lang="en-US" sz="1600" dirty="0" smtClean="0"/>
              <a:t>VES</a:t>
            </a:r>
            <a:endParaRPr lang="en-US" sz="1600" dirty="0"/>
          </a:p>
        </p:txBody>
      </p:sp>
      <p:sp>
        <p:nvSpPr>
          <p:cNvPr id="4" name="Slide Number Placeholder 3"/>
          <p:cNvSpPr>
            <a:spLocks noGrp="1"/>
          </p:cNvSpPr>
          <p:nvPr>
            <p:ph type="sldNum" sz="quarter" idx="12"/>
          </p:nvPr>
        </p:nvSpPr>
        <p:spPr/>
        <p:txBody>
          <a:bodyPr/>
          <a:lstStyle/>
          <a:p>
            <a:fld id="{8C2325A4-E7CD-4866-833A-391F4E89E918}" type="slidenum">
              <a:rPr lang="en-US" smtClean="0"/>
              <a:t>35</a:t>
            </a:fld>
            <a:endParaRPr lang="en-US"/>
          </a:p>
        </p:txBody>
      </p:sp>
    </p:spTree>
    <p:extLst>
      <p:ext uri="{BB962C8B-B14F-4D97-AF65-F5344CB8AC3E}">
        <p14:creationId xmlns:p14="http://schemas.microsoft.com/office/powerpoint/2010/main" val="11863830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Is the Virtual Exchange Service less secure than a traditional node because it is a cloud solution</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No - the controls available are the same as those available with a local node.  The node owner has complete control over access to the data in the Virtual Exchange Service (VES) Node.  VES communicates with the staging database as if it were local, extracts data, formats the data, and submits data.  The owner of the VES node has complete control and custody of the node</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36</a:t>
            </a:fld>
            <a:endParaRPr lang="en-US"/>
          </a:p>
        </p:txBody>
      </p:sp>
    </p:spTree>
    <p:extLst>
      <p:ext uri="{BB962C8B-B14F-4D97-AF65-F5344CB8AC3E}">
        <p14:creationId xmlns:p14="http://schemas.microsoft.com/office/powerpoint/2010/main" val="25197923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Can the Exchange Network Help Desk assist an Exchange Network Partner with getting started with the Virtual Exchange Service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Exchange Network Help Desk (</a:t>
            </a:r>
            <a:r>
              <a:rPr lang="en-US" sz="1800" u="sng" dirty="0">
                <a:hlinkClick r:id="rId3"/>
              </a:rPr>
              <a:t>nodehelpdesk@epacdx.net</a:t>
            </a:r>
            <a:r>
              <a:rPr lang="en-US" sz="1800" dirty="0"/>
              <a:t>) can walk a Partner through the establishment of a Virtual Exchange Service (VES) administration account that is authorized to manage VES with the Virtual Exchange Service Administrator (VESA).  The Help Desk can also help organize a meeting with VES engineers to help assess a Partner’s needs.   Additionally, introductory VES guidance can be provided</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37</a:t>
            </a:fld>
            <a:endParaRPr lang="en-US"/>
          </a:p>
        </p:txBody>
      </p:sp>
    </p:spTree>
    <p:extLst>
      <p:ext uri="{BB962C8B-B14F-4D97-AF65-F5344CB8AC3E}">
        <p14:creationId xmlns:p14="http://schemas.microsoft.com/office/powerpoint/2010/main" val="13494808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additional Virtual Exchange Service resources are available</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fontScale="77500" lnSpcReduction="20000"/>
          </a:bodyPr>
          <a:lstStyle/>
          <a:p>
            <a:r>
              <a:rPr lang="en-US" dirty="0"/>
              <a:t>Extensive documentation is available at: </a:t>
            </a:r>
            <a:r>
              <a:rPr lang="en-US" u="sng" dirty="0">
                <a:hlinkClick r:id="rId3"/>
              </a:rPr>
              <a:t>http://www.exchangenetwork.net/virtual-exchange-service/</a:t>
            </a:r>
            <a:r>
              <a:rPr lang="en-US" dirty="0"/>
              <a:t>. Resources include</a:t>
            </a:r>
            <a:r>
              <a:rPr lang="en-US" dirty="0" smtClean="0"/>
              <a:t>:</a:t>
            </a:r>
            <a:endParaRPr lang="en-US" dirty="0"/>
          </a:p>
          <a:p>
            <a:pPr lvl="1" fontAlgn="base"/>
            <a:r>
              <a:rPr lang="en-US" u="sng" dirty="0">
                <a:hlinkClick r:id="rId4" tooltip="Virtual Exchange Service Lab Guide v1.doc"/>
              </a:rPr>
              <a:t>Lab Guide v1.0</a:t>
            </a:r>
            <a:endParaRPr lang="en-US" dirty="0"/>
          </a:p>
          <a:p>
            <a:pPr lvl="1" fontAlgn="base"/>
            <a:r>
              <a:rPr lang="en-US" u="sng" dirty="0">
                <a:hlinkClick r:id="rId5" tooltip="Virtual Node Guidance and Recommendations Document v1.0 FINAL.DOCX"/>
              </a:rPr>
              <a:t>Guidance and Recommendations Document v1.0</a:t>
            </a:r>
            <a:endParaRPr lang="en-US" dirty="0"/>
          </a:p>
          <a:p>
            <a:pPr lvl="1" fontAlgn="base"/>
            <a:r>
              <a:rPr lang="en-US" u="sng" dirty="0">
                <a:hlinkClick r:id="rId6" tooltip="Virtual Node Developer Guide.doc"/>
              </a:rPr>
              <a:t>Developer’s Guide v1.0</a:t>
            </a:r>
            <a:endParaRPr lang="en-US" dirty="0"/>
          </a:p>
          <a:p>
            <a:pPr lvl="1" fontAlgn="base"/>
            <a:r>
              <a:rPr lang="en-US" u="sng" dirty="0">
                <a:hlinkClick r:id="rId7" tooltip="Virtual Exchange Service Connector Installation Guide.docx"/>
              </a:rPr>
              <a:t>Connector Installation Guide</a:t>
            </a:r>
            <a:endParaRPr lang="en-US" dirty="0"/>
          </a:p>
          <a:p>
            <a:pPr lvl="1" fontAlgn="base"/>
            <a:r>
              <a:rPr lang="en-US" u="sng" dirty="0">
                <a:hlinkClick r:id="rId8" tooltip="Virtual Exchange Service Admin Guide v4.doc"/>
              </a:rPr>
              <a:t>Administrator’s Guide v4.0</a:t>
            </a:r>
            <a:endParaRPr lang="en-US" dirty="0"/>
          </a:p>
          <a:p>
            <a:pPr lvl="1" fontAlgn="base"/>
            <a:r>
              <a:rPr lang="en-US" u="sng" dirty="0">
                <a:hlinkClick r:id="rId9" tooltip="Internet Service Bus and Classic VPN Comparison.doc"/>
              </a:rPr>
              <a:t>Internet Service Bus and Classic VPN Comparison v1.0</a:t>
            </a:r>
            <a:endParaRPr lang="en-US" dirty="0"/>
          </a:p>
          <a:p>
            <a:pPr lvl="1" fontAlgn="base"/>
            <a:r>
              <a:rPr lang="en-US" u="sng" dirty="0" err="1">
                <a:hlinkClick r:id="rId10" tooltip="ICISAir Setup Guide.docx"/>
              </a:rPr>
              <a:t>ICISAir</a:t>
            </a:r>
            <a:r>
              <a:rPr lang="en-US" u="sng" dirty="0">
                <a:hlinkClick r:id="rId10" tooltip="ICISAir Setup Guide.docx"/>
              </a:rPr>
              <a:t> Setup Guide</a:t>
            </a:r>
            <a:endParaRPr lang="en-US" dirty="0"/>
          </a:p>
          <a:p>
            <a:pPr lvl="1" fontAlgn="base"/>
            <a:r>
              <a:rPr lang="en-US" u="sng" dirty="0">
                <a:hlinkClick r:id="rId11" tooltip="VES_Demo_012115.pdf"/>
              </a:rPr>
              <a:t>VES Demonstration – January 21, 2015, EN Open Call</a:t>
            </a:r>
            <a:endParaRPr lang="en-US" dirty="0"/>
          </a:p>
          <a:p>
            <a:pPr lvl="1" fontAlgn="base"/>
            <a:r>
              <a:rPr lang="en-US" u="sng" dirty="0">
                <a:hlinkClick r:id="rId12"/>
              </a:rPr>
              <a:t>EN2015 VES </a:t>
            </a:r>
            <a:r>
              <a:rPr lang="en-US" u="sng" dirty="0" smtClean="0">
                <a:hlinkClick r:id="rId12"/>
              </a:rPr>
              <a:t>Presentation</a:t>
            </a:r>
            <a:endParaRPr lang="en-US" dirty="0"/>
          </a:p>
          <a:p>
            <a:r>
              <a:rPr lang="en-US" dirty="0"/>
              <a:t>In addition, the initial startup phases of a Virtual Exchange Service (VES) effort typically include collaborative meetings with interested Exchange Network Partners and VES engineers.  VES engineers explain documentation and provide continuous custom support to ensure that Exchange Network Partners are successful in their VES implementations</a:t>
            </a:r>
            <a:r>
              <a:rPr lang="en-US" dirty="0" smtClean="0"/>
              <a:t>.</a:t>
            </a:r>
            <a:endParaRPr lang="en-US" dirty="0"/>
          </a:p>
        </p:txBody>
      </p:sp>
      <p:sp>
        <p:nvSpPr>
          <p:cNvPr id="4" name="Slide Number Placeholder 3"/>
          <p:cNvSpPr>
            <a:spLocks noGrp="1"/>
          </p:cNvSpPr>
          <p:nvPr>
            <p:ph type="sldNum" sz="quarter" idx="12"/>
          </p:nvPr>
        </p:nvSpPr>
        <p:spPr/>
        <p:txBody>
          <a:bodyPr/>
          <a:lstStyle/>
          <a:p>
            <a:fld id="{8C2325A4-E7CD-4866-833A-391F4E89E918}" type="slidenum">
              <a:rPr lang="en-US" smtClean="0"/>
              <a:t>38</a:t>
            </a:fld>
            <a:endParaRPr lang="en-US"/>
          </a:p>
        </p:txBody>
      </p:sp>
    </p:spTree>
    <p:extLst>
      <p:ext uri="{BB962C8B-B14F-4D97-AF65-F5344CB8AC3E}">
        <p14:creationId xmlns:p14="http://schemas.microsoft.com/office/powerpoint/2010/main" val="149040982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ENSC FAQs</a:t>
            </a:r>
            <a:endParaRPr lang="en-US" sz="2800" dirty="0"/>
          </a:p>
        </p:txBody>
      </p:sp>
      <p:sp>
        <p:nvSpPr>
          <p:cNvPr id="4" name="Slide Number Placeholder 3"/>
          <p:cNvSpPr>
            <a:spLocks noGrp="1"/>
          </p:cNvSpPr>
          <p:nvPr>
            <p:ph type="sldNum" sz="quarter" idx="12"/>
          </p:nvPr>
        </p:nvSpPr>
        <p:spPr/>
        <p:txBody>
          <a:bodyPr/>
          <a:lstStyle/>
          <a:p>
            <a:fld id="{8C2325A4-E7CD-4866-833A-391F4E89E918}" type="slidenum">
              <a:rPr lang="en-US" smtClean="0"/>
              <a:t>39</a:t>
            </a:fld>
            <a:endParaRPr lang="en-US"/>
          </a:p>
        </p:txBody>
      </p:sp>
    </p:spTree>
    <p:extLst>
      <p:ext uri="{BB962C8B-B14F-4D97-AF65-F5344CB8AC3E}">
        <p14:creationId xmlns:p14="http://schemas.microsoft.com/office/powerpoint/2010/main" val="2661046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dirty="0" smtClean="0"/>
              <a:t>VES Advantages</a:t>
            </a:r>
          </a:p>
        </p:txBody>
      </p:sp>
      <p:sp>
        <p:nvSpPr>
          <p:cNvPr id="3" name="Content Placeholder 2"/>
          <p:cNvSpPr>
            <a:spLocks noGrp="1"/>
          </p:cNvSpPr>
          <p:nvPr>
            <p:ph idx="1"/>
          </p:nvPr>
        </p:nvSpPr>
        <p:spPr/>
        <p:txBody>
          <a:bodyPr>
            <a:normAutofit/>
          </a:bodyPr>
          <a:lstStyle/>
          <a:p>
            <a:pPr eaLnBrk="1" hangingPunct="1">
              <a:lnSpc>
                <a:spcPct val="80000"/>
              </a:lnSpc>
            </a:pPr>
            <a:r>
              <a:rPr lang="en-US" sz="2250" dirty="0"/>
              <a:t>Virtual Exchange Services can supplement existing nodes (e.g. for a new dataflows)</a:t>
            </a:r>
          </a:p>
          <a:p>
            <a:pPr eaLnBrk="1" hangingPunct="1">
              <a:lnSpc>
                <a:spcPct val="80000"/>
              </a:lnSpc>
            </a:pPr>
            <a:endParaRPr lang="en-US" sz="2250" dirty="0"/>
          </a:p>
          <a:p>
            <a:pPr eaLnBrk="1" hangingPunct="1">
              <a:lnSpc>
                <a:spcPct val="80000"/>
              </a:lnSpc>
            </a:pPr>
            <a:r>
              <a:rPr lang="en-US" sz="2250" dirty="0"/>
              <a:t>Common Architecture: New features and dataflow definitions will be shared by all nodes</a:t>
            </a:r>
          </a:p>
          <a:p>
            <a:pPr eaLnBrk="1" hangingPunct="1">
              <a:lnSpc>
                <a:spcPct val="80000"/>
              </a:lnSpc>
            </a:pPr>
            <a:endParaRPr lang="en-US" sz="2250" dirty="0"/>
          </a:p>
          <a:p>
            <a:pPr eaLnBrk="1" hangingPunct="1">
              <a:lnSpc>
                <a:spcPct val="80000"/>
              </a:lnSpc>
            </a:pPr>
            <a:r>
              <a:rPr lang="en-US" sz="2250" dirty="0"/>
              <a:t>VES can inherit services </a:t>
            </a:r>
          </a:p>
          <a:p>
            <a:pPr eaLnBrk="1" hangingPunct="1">
              <a:lnSpc>
                <a:spcPct val="80000"/>
              </a:lnSpc>
            </a:pPr>
            <a:endParaRPr lang="en-US" sz="2250" dirty="0"/>
          </a:p>
          <a:p>
            <a:pPr>
              <a:lnSpc>
                <a:spcPct val="80000"/>
              </a:lnSpc>
            </a:pPr>
            <a:r>
              <a:rPr lang="en-US" sz="2250" dirty="0"/>
              <a:t>Services can be cataloged automatically</a:t>
            </a:r>
          </a:p>
        </p:txBody>
      </p:sp>
      <p:sp>
        <p:nvSpPr>
          <p:cNvPr id="4" name="Slide Number Placeholder 3"/>
          <p:cNvSpPr>
            <a:spLocks noGrp="1"/>
          </p:cNvSpPr>
          <p:nvPr>
            <p:ph type="sldNum" sz="quarter" idx="12"/>
          </p:nvPr>
        </p:nvSpPr>
        <p:spPr/>
        <p:txBody>
          <a:bodyPr>
            <a:normAutofit/>
          </a:bodyPr>
          <a:lstStyle/>
          <a:p>
            <a:pPr>
              <a:defRPr/>
            </a:pPr>
            <a:fld id="{1626B95B-1801-4BC0-8C35-E7878458019F}" type="slidenum">
              <a:rPr lang="en-US"/>
              <a:pPr>
                <a:defRPr/>
              </a:pPr>
              <a:t>4</a:t>
            </a:fld>
            <a:endParaRPr lang="en-US" dirty="0"/>
          </a:p>
        </p:txBody>
      </p:sp>
    </p:spTree>
    <p:extLst>
      <p:ext uri="{BB962C8B-B14F-4D97-AF65-F5344CB8AC3E}">
        <p14:creationId xmlns:p14="http://schemas.microsoft.com/office/powerpoint/2010/main" val="276081615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ENSC Topics</a:t>
            </a:r>
            <a:endParaRPr lang="en-US" sz="2800" dirty="0"/>
          </a:p>
        </p:txBody>
      </p:sp>
      <p:sp>
        <p:nvSpPr>
          <p:cNvPr id="3" name="Content Placeholder 2"/>
          <p:cNvSpPr>
            <a:spLocks noGrp="1"/>
          </p:cNvSpPr>
          <p:nvPr>
            <p:ph idx="1"/>
          </p:nvPr>
        </p:nvSpPr>
        <p:spPr/>
        <p:txBody>
          <a:bodyPr>
            <a:normAutofit/>
          </a:bodyPr>
          <a:lstStyle/>
          <a:p>
            <a:pPr>
              <a:lnSpc>
                <a:spcPct val="80000"/>
              </a:lnSpc>
            </a:pPr>
            <a:r>
              <a:rPr lang="en-US" sz="1900" dirty="0" smtClean="0"/>
              <a:t>What </a:t>
            </a:r>
            <a:r>
              <a:rPr lang="en-US" sz="1900" dirty="0"/>
              <a:t>methods does the Exchange Network Service Center utilize for the exchange of information?</a:t>
            </a:r>
          </a:p>
          <a:p>
            <a:pPr>
              <a:lnSpc>
                <a:spcPct val="80000"/>
              </a:lnSpc>
            </a:pPr>
            <a:r>
              <a:rPr lang="en-US" sz="1900" dirty="0"/>
              <a:t>Does the Exchange Network Service Center provide multiple options for using data services?</a:t>
            </a:r>
          </a:p>
          <a:p>
            <a:pPr>
              <a:lnSpc>
                <a:spcPct val="80000"/>
              </a:lnSpc>
            </a:pPr>
            <a:r>
              <a:rPr lang="en-US" sz="1900" dirty="0"/>
              <a:t>How can a Partner request access to the Exchange Network Service Center</a:t>
            </a:r>
            <a:r>
              <a:rPr lang="en-US" sz="1900" dirty="0" smtClean="0"/>
              <a:t>?</a:t>
            </a:r>
            <a:endParaRPr lang="en-US" sz="1900" dirty="0"/>
          </a:p>
        </p:txBody>
      </p:sp>
      <p:sp>
        <p:nvSpPr>
          <p:cNvPr id="4" name="Slide Number Placeholder 3"/>
          <p:cNvSpPr>
            <a:spLocks noGrp="1"/>
          </p:cNvSpPr>
          <p:nvPr>
            <p:ph type="sldNum" sz="quarter" idx="12"/>
          </p:nvPr>
        </p:nvSpPr>
        <p:spPr/>
        <p:txBody>
          <a:bodyPr/>
          <a:lstStyle/>
          <a:p>
            <a:fld id="{8C2325A4-E7CD-4866-833A-391F4E89E918}" type="slidenum">
              <a:rPr lang="en-US" smtClean="0"/>
              <a:t>40</a:t>
            </a:fld>
            <a:endParaRPr lang="en-US"/>
          </a:p>
        </p:txBody>
      </p:sp>
    </p:spTree>
    <p:extLst>
      <p:ext uri="{BB962C8B-B14F-4D97-AF65-F5344CB8AC3E}">
        <p14:creationId xmlns:p14="http://schemas.microsoft.com/office/powerpoint/2010/main" val="29806692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What methods does the Exchange Network Service Center utilize for the exchange of information</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Exchange Network Services Center utilizes three methods for the exchange of environmental information:</a:t>
            </a:r>
          </a:p>
          <a:p>
            <a:pPr lvl="1"/>
            <a:r>
              <a:rPr lang="en-US" sz="1600" b="1" dirty="0"/>
              <a:t>Send Info:</a:t>
            </a:r>
            <a:r>
              <a:rPr lang="en-US" sz="1600" dirty="0"/>
              <a:t> Submit documents or information to another system on the Exchange Network.</a:t>
            </a:r>
          </a:p>
          <a:p>
            <a:pPr lvl="1"/>
            <a:r>
              <a:rPr lang="en-US" sz="1600" b="1" dirty="0"/>
              <a:t>Get Info:</a:t>
            </a:r>
            <a:r>
              <a:rPr lang="en-US" sz="1600" dirty="0"/>
              <a:t> Retrieve information from another system on the Exchange Network.  This information is either retrieved immediately through query services or requested and then downloaded through solicit services.</a:t>
            </a:r>
          </a:p>
          <a:p>
            <a:pPr lvl="1"/>
            <a:r>
              <a:rPr lang="en-US" sz="1600" b="1" dirty="0"/>
              <a:t>Download:</a:t>
            </a:r>
            <a:r>
              <a:rPr lang="en-US" sz="1600" dirty="0"/>
              <a:t> Download a document from another system on the Exchange Network with a transaction or document ID</a:t>
            </a:r>
            <a:r>
              <a:rPr lang="en-US" sz="1600" dirty="0" smtClean="0"/>
              <a:t>.</a:t>
            </a:r>
            <a:endParaRPr lang="en-US" sz="1600" dirty="0"/>
          </a:p>
        </p:txBody>
      </p:sp>
      <p:sp>
        <p:nvSpPr>
          <p:cNvPr id="4" name="Slide Number Placeholder 3"/>
          <p:cNvSpPr>
            <a:spLocks noGrp="1"/>
          </p:cNvSpPr>
          <p:nvPr>
            <p:ph type="sldNum" sz="quarter" idx="12"/>
          </p:nvPr>
        </p:nvSpPr>
        <p:spPr/>
        <p:txBody>
          <a:bodyPr/>
          <a:lstStyle/>
          <a:p>
            <a:fld id="{8C2325A4-E7CD-4866-833A-391F4E89E918}" type="slidenum">
              <a:rPr lang="en-US" smtClean="0"/>
              <a:t>41</a:t>
            </a:fld>
            <a:endParaRPr lang="en-US"/>
          </a:p>
        </p:txBody>
      </p:sp>
    </p:spTree>
    <p:extLst>
      <p:ext uri="{BB962C8B-B14F-4D97-AF65-F5344CB8AC3E}">
        <p14:creationId xmlns:p14="http://schemas.microsoft.com/office/powerpoint/2010/main" val="35192828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spcBef>
                <a:spcPct val="0"/>
              </a:spcBef>
            </a:pPr>
            <a:r>
              <a:rPr lang="en-US" sz="2800" dirty="0">
                <a:latin typeface="+mj-lt"/>
              </a:rPr>
              <a:t>Does the Exchange Network Service Center provide multiple options for using data services?</a:t>
            </a:r>
          </a:p>
        </p:txBody>
      </p:sp>
      <p:sp>
        <p:nvSpPr>
          <p:cNvPr id="3" name="Content Placeholder 2"/>
          <p:cNvSpPr>
            <a:spLocks noGrp="1"/>
          </p:cNvSpPr>
          <p:nvPr>
            <p:ph idx="1"/>
          </p:nvPr>
        </p:nvSpPr>
        <p:spPr/>
        <p:txBody>
          <a:bodyPr>
            <a:normAutofit/>
          </a:bodyPr>
          <a:lstStyle/>
          <a:p>
            <a:r>
              <a:rPr lang="en-US" sz="1800" dirty="0"/>
              <a:t>Yes - the Services Center provides two options for using data services. </a:t>
            </a:r>
          </a:p>
          <a:p>
            <a:pPr lvl="1"/>
            <a:r>
              <a:rPr lang="en-US" sz="1600" b="1" dirty="0"/>
              <a:t>Guide Me Step-by-Step</a:t>
            </a:r>
            <a:r>
              <a:rPr lang="en-US" sz="1600" dirty="0"/>
              <a:t> guides more novice users through the steps necessary to complete the transaction. </a:t>
            </a:r>
          </a:p>
          <a:p>
            <a:pPr lvl="1"/>
            <a:r>
              <a:rPr lang="en-US" sz="1600" b="1" dirty="0"/>
              <a:t>Express Request</a:t>
            </a:r>
            <a:r>
              <a:rPr lang="en-US" sz="1600" dirty="0"/>
              <a:t> allows advanced users to quickly complete their transaction. </a:t>
            </a:r>
          </a:p>
          <a:p>
            <a:r>
              <a:rPr lang="en-US" sz="1800" dirty="0"/>
              <a:t>The Service Center tracks a user’s previously utilized services and past activity to ease future access</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42</a:t>
            </a:fld>
            <a:endParaRPr lang="en-US"/>
          </a:p>
        </p:txBody>
      </p:sp>
    </p:spTree>
    <p:extLst>
      <p:ext uri="{BB962C8B-B14F-4D97-AF65-F5344CB8AC3E}">
        <p14:creationId xmlns:p14="http://schemas.microsoft.com/office/powerpoint/2010/main" val="290485801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800" dirty="0">
                <a:latin typeface="+mj-lt"/>
              </a:rPr>
              <a:t>How can a Partner request access to the Exchange Network Service Center</a:t>
            </a:r>
            <a:r>
              <a:rPr lang="en-US" sz="2800" dirty="0" smtClean="0">
                <a:latin typeface="+mj-lt"/>
              </a:rPr>
              <a:t>?</a:t>
            </a:r>
            <a:endParaRPr lang="en-US" sz="2800" dirty="0">
              <a:latin typeface="+mj-lt"/>
            </a:endParaRPr>
          </a:p>
        </p:txBody>
      </p:sp>
      <p:sp>
        <p:nvSpPr>
          <p:cNvPr id="3" name="Content Placeholder 2"/>
          <p:cNvSpPr>
            <a:spLocks noGrp="1"/>
          </p:cNvSpPr>
          <p:nvPr>
            <p:ph idx="1"/>
          </p:nvPr>
        </p:nvSpPr>
        <p:spPr/>
        <p:txBody>
          <a:bodyPr>
            <a:normAutofit/>
          </a:bodyPr>
          <a:lstStyle/>
          <a:p>
            <a:r>
              <a:rPr lang="en-US" sz="1800" dirty="0"/>
              <a:t>The Exchange Network Help Desk (</a:t>
            </a:r>
            <a:r>
              <a:rPr lang="en-US" sz="1800" u="sng" dirty="0">
                <a:hlinkClick r:id="rId2"/>
              </a:rPr>
              <a:t>nodehelpdesk@epacdx.net</a:t>
            </a:r>
            <a:r>
              <a:rPr lang="en-US" sz="1800" dirty="0"/>
              <a:t>) can walk a Partner through the establishment of an account that is authorized to access the Exchange Network Center (ENSC</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8C2325A4-E7CD-4866-833A-391F4E89E918}" type="slidenum">
              <a:rPr lang="en-US" smtClean="0"/>
              <a:t>43</a:t>
            </a:fld>
            <a:endParaRPr lang="en-US"/>
          </a:p>
        </p:txBody>
      </p:sp>
    </p:spTree>
    <p:extLst>
      <p:ext uri="{BB962C8B-B14F-4D97-AF65-F5344CB8AC3E}">
        <p14:creationId xmlns:p14="http://schemas.microsoft.com/office/powerpoint/2010/main" val="2185554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400050"/>
            <a:ext cx="1159002" cy="39433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Slide Number Placeholder 1"/>
          <p:cNvSpPr>
            <a:spLocks noGrp="1"/>
          </p:cNvSpPr>
          <p:nvPr>
            <p:ph type="sldNum" sz="quarter" idx="12"/>
          </p:nvPr>
        </p:nvSpPr>
        <p:spPr/>
        <p:txBody>
          <a:bodyPr/>
          <a:lstStyle/>
          <a:p>
            <a:pPr>
              <a:defRPr/>
            </a:pPr>
            <a:fld id="{48A0401D-A389-4FD5-8E99-86A9D0A4FE43}" type="slidenum">
              <a:rPr lang="en-US" smtClean="0"/>
              <a:pPr>
                <a:defRPr/>
              </a:pPr>
              <a:t>5</a:t>
            </a:fld>
            <a:endParaRPr lang="en-US" dirty="0"/>
          </a:p>
        </p:txBody>
      </p:sp>
      <p:sp>
        <p:nvSpPr>
          <p:cNvPr id="4" name="Flowchart: Magnetic Disk 3"/>
          <p:cNvSpPr/>
          <p:nvPr/>
        </p:nvSpPr>
        <p:spPr>
          <a:xfrm>
            <a:off x="1359028" y="2302574"/>
            <a:ext cx="628650" cy="51435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Rectangle 5"/>
          <p:cNvSpPr/>
          <p:nvPr/>
        </p:nvSpPr>
        <p:spPr>
          <a:xfrm>
            <a:off x="3900486" y="400050"/>
            <a:ext cx="1285876" cy="39433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dirty="0">
              <a:solidFill>
                <a:schemeClr val="tx1"/>
              </a:solidFill>
            </a:endParaRPr>
          </a:p>
        </p:txBody>
      </p:sp>
      <p:sp>
        <p:nvSpPr>
          <p:cNvPr id="7" name="Rectangle 6"/>
          <p:cNvSpPr/>
          <p:nvPr/>
        </p:nvSpPr>
        <p:spPr>
          <a:xfrm>
            <a:off x="6572250" y="400050"/>
            <a:ext cx="1371600" cy="39433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Rectangle 7"/>
          <p:cNvSpPr/>
          <p:nvPr/>
        </p:nvSpPr>
        <p:spPr>
          <a:xfrm>
            <a:off x="1131570" y="-52243"/>
            <a:ext cx="1089465" cy="507831"/>
          </a:xfrm>
          <a:prstGeom prst="rect">
            <a:avLst/>
          </a:prstGeom>
        </p:spPr>
        <p:txBody>
          <a:bodyPr wrap="none">
            <a:spAutoFit/>
          </a:bodyPr>
          <a:lstStyle/>
          <a:p>
            <a:r>
              <a:rPr lang="en-US" sz="1350" dirty="0"/>
              <a:t>Partner </a:t>
            </a:r>
          </a:p>
          <a:p>
            <a:r>
              <a:rPr lang="en-US" sz="1350" dirty="0"/>
              <a:t>Environment</a:t>
            </a:r>
            <a:endParaRPr lang="en-US" sz="1350" dirty="0"/>
          </a:p>
        </p:txBody>
      </p:sp>
      <p:sp>
        <p:nvSpPr>
          <p:cNvPr id="9" name="Rectangle 8"/>
          <p:cNvSpPr/>
          <p:nvPr/>
        </p:nvSpPr>
        <p:spPr>
          <a:xfrm>
            <a:off x="6457950" y="-57150"/>
            <a:ext cx="1627704" cy="507831"/>
          </a:xfrm>
          <a:prstGeom prst="rect">
            <a:avLst/>
          </a:prstGeom>
        </p:spPr>
        <p:txBody>
          <a:bodyPr wrap="square">
            <a:spAutoFit/>
          </a:bodyPr>
          <a:lstStyle/>
          <a:p>
            <a:r>
              <a:rPr lang="en-US" sz="1350" dirty="0"/>
              <a:t>Exchange Network/</a:t>
            </a:r>
          </a:p>
          <a:p>
            <a:r>
              <a:rPr lang="en-US" sz="1350" dirty="0"/>
              <a:t>CDX</a:t>
            </a:r>
            <a:endParaRPr lang="en-US" sz="1350" dirty="0"/>
          </a:p>
        </p:txBody>
      </p:sp>
      <p:sp>
        <p:nvSpPr>
          <p:cNvPr id="11" name="Rectangle 10"/>
          <p:cNvSpPr/>
          <p:nvPr/>
        </p:nvSpPr>
        <p:spPr>
          <a:xfrm>
            <a:off x="1345312" y="1856869"/>
            <a:ext cx="1143000" cy="507831"/>
          </a:xfrm>
          <a:prstGeom prst="rect">
            <a:avLst/>
          </a:prstGeom>
        </p:spPr>
        <p:txBody>
          <a:bodyPr wrap="square">
            <a:spAutoFit/>
          </a:bodyPr>
          <a:lstStyle/>
          <a:p>
            <a:r>
              <a:rPr lang="en-US" sz="1350" dirty="0"/>
              <a:t>Staging Tables</a:t>
            </a:r>
            <a:endParaRPr lang="en-US" sz="1350" dirty="0"/>
          </a:p>
        </p:txBody>
      </p:sp>
      <p:sp>
        <p:nvSpPr>
          <p:cNvPr id="12" name="Flowchart: Magnetic Disk 11"/>
          <p:cNvSpPr/>
          <p:nvPr/>
        </p:nvSpPr>
        <p:spPr>
          <a:xfrm>
            <a:off x="4229100" y="3141473"/>
            <a:ext cx="628650" cy="51435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3" name="Rectangle 12"/>
          <p:cNvSpPr/>
          <p:nvPr/>
        </p:nvSpPr>
        <p:spPr>
          <a:xfrm>
            <a:off x="4187952" y="3683648"/>
            <a:ext cx="1143000" cy="507831"/>
          </a:xfrm>
          <a:prstGeom prst="rect">
            <a:avLst/>
          </a:prstGeom>
        </p:spPr>
        <p:txBody>
          <a:bodyPr wrap="square">
            <a:spAutoFit/>
          </a:bodyPr>
          <a:lstStyle/>
          <a:p>
            <a:r>
              <a:rPr lang="en-US" sz="1350" dirty="0"/>
              <a:t>Staging Tables</a:t>
            </a:r>
            <a:endParaRPr lang="en-US" sz="1350" dirty="0"/>
          </a:p>
        </p:txBody>
      </p:sp>
      <p:sp>
        <p:nvSpPr>
          <p:cNvPr id="15" name="Rectangle 14"/>
          <p:cNvSpPr/>
          <p:nvPr/>
        </p:nvSpPr>
        <p:spPr>
          <a:xfrm>
            <a:off x="4286251" y="33111"/>
            <a:ext cx="590546" cy="300082"/>
          </a:xfrm>
          <a:prstGeom prst="rect">
            <a:avLst/>
          </a:prstGeom>
        </p:spPr>
        <p:txBody>
          <a:bodyPr wrap="square">
            <a:spAutoFit/>
          </a:bodyPr>
          <a:lstStyle/>
          <a:p>
            <a:r>
              <a:rPr lang="en-US" sz="1350" dirty="0"/>
              <a:t>Cloud</a:t>
            </a:r>
            <a:endParaRPr lang="en-US" sz="1350" dirty="0"/>
          </a:p>
        </p:txBody>
      </p:sp>
      <p:sp>
        <p:nvSpPr>
          <p:cNvPr id="16" name="Rectangle 15"/>
          <p:cNvSpPr/>
          <p:nvPr/>
        </p:nvSpPr>
        <p:spPr>
          <a:xfrm>
            <a:off x="3999646" y="1222675"/>
            <a:ext cx="1075936" cy="300082"/>
          </a:xfrm>
          <a:prstGeom prst="rect">
            <a:avLst/>
          </a:prstGeom>
        </p:spPr>
        <p:txBody>
          <a:bodyPr wrap="none">
            <a:spAutoFit/>
          </a:bodyPr>
          <a:lstStyle/>
          <a:p>
            <a:r>
              <a:rPr lang="en-US" sz="1350" dirty="0"/>
              <a:t>Virtual Node</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0487" y="1471613"/>
            <a:ext cx="1285875" cy="1285875"/>
          </a:xfrm>
          <a:prstGeom prst="rect">
            <a:avLst/>
          </a:prstGeom>
        </p:spPr>
      </p:pic>
      <p:sp>
        <p:nvSpPr>
          <p:cNvPr id="18" name="Left-Right Arrow 17"/>
          <p:cNvSpPr/>
          <p:nvPr/>
        </p:nvSpPr>
        <p:spPr>
          <a:xfrm>
            <a:off x="2313433" y="1975225"/>
            <a:ext cx="1587053" cy="841699"/>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50" dirty="0">
                <a:solidFill>
                  <a:schemeClr val="tx1"/>
                </a:solidFill>
              </a:rPr>
              <a:t>Internet Service Bus</a:t>
            </a:r>
          </a:p>
          <a:p>
            <a:pPr algn="ctr"/>
            <a:r>
              <a:rPr lang="en-US" sz="750" dirty="0">
                <a:solidFill>
                  <a:schemeClr val="tx1"/>
                </a:solidFill>
              </a:rPr>
              <a:t>Or VPN</a:t>
            </a:r>
            <a:endParaRPr lang="en-US" sz="750" dirty="0">
              <a:solidFill>
                <a:schemeClr val="tx1"/>
              </a:solidFill>
            </a:endParaRPr>
          </a:p>
        </p:txBody>
      </p:sp>
      <p:sp>
        <p:nvSpPr>
          <p:cNvPr id="19" name="Up-Down Arrow 18"/>
          <p:cNvSpPr/>
          <p:nvPr/>
        </p:nvSpPr>
        <p:spPr>
          <a:xfrm>
            <a:off x="4343400" y="2714376"/>
            <a:ext cx="285752" cy="430911"/>
          </a:xfrm>
          <a:prstGeom prst="up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0" name="Left-Right Arrow 19"/>
          <p:cNvSpPr/>
          <p:nvPr/>
        </p:nvSpPr>
        <p:spPr>
          <a:xfrm>
            <a:off x="5186362" y="410918"/>
            <a:ext cx="1404176" cy="8001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REST or</a:t>
            </a:r>
          </a:p>
          <a:p>
            <a:pPr algn="ctr"/>
            <a:r>
              <a:rPr lang="en-US" sz="900" dirty="0">
                <a:solidFill>
                  <a:schemeClr val="tx1"/>
                </a:solidFill>
              </a:rPr>
              <a:t>SOAP</a:t>
            </a:r>
            <a:endParaRPr lang="en-US" sz="900" dirty="0">
              <a:solidFill>
                <a:schemeClr val="tx1"/>
              </a:solidFill>
            </a:endParaRPr>
          </a:p>
        </p:txBody>
      </p:sp>
      <p:sp>
        <p:nvSpPr>
          <p:cNvPr id="21" name="Left-Right Arrow 20"/>
          <p:cNvSpPr/>
          <p:nvPr/>
        </p:nvSpPr>
        <p:spPr>
          <a:xfrm>
            <a:off x="5179504" y="2081957"/>
            <a:ext cx="1404176" cy="8001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Reports</a:t>
            </a:r>
            <a:endParaRPr lang="en-US" sz="900" dirty="0">
              <a:solidFill>
                <a:schemeClr val="tx1"/>
              </a:solidFill>
            </a:endParaRPr>
          </a:p>
        </p:txBody>
      </p:sp>
      <p:sp>
        <p:nvSpPr>
          <p:cNvPr id="22" name="Left-Right Arrow 21"/>
          <p:cNvSpPr/>
          <p:nvPr/>
        </p:nvSpPr>
        <p:spPr>
          <a:xfrm>
            <a:off x="5177218" y="2909882"/>
            <a:ext cx="1404176" cy="8001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Notifications</a:t>
            </a:r>
            <a:endParaRPr lang="en-US" sz="900" dirty="0">
              <a:solidFill>
                <a:schemeClr val="tx1"/>
              </a:solidFill>
            </a:endParaRPr>
          </a:p>
        </p:txBody>
      </p:sp>
      <p:sp>
        <p:nvSpPr>
          <p:cNvPr id="23" name="Left-Right Arrow 22"/>
          <p:cNvSpPr/>
          <p:nvPr/>
        </p:nvSpPr>
        <p:spPr>
          <a:xfrm>
            <a:off x="5186362" y="1260350"/>
            <a:ext cx="1404176" cy="8001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Submissions</a:t>
            </a:r>
            <a:endParaRPr lang="en-US" sz="900" dirty="0">
              <a:solidFill>
                <a:schemeClr val="tx1"/>
              </a:solidFill>
            </a:endParaRP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6726" y="790903"/>
            <a:ext cx="968468" cy="968468"/>
          </a:xfrm>
          <a:prstGeom prst="rect">
            <a:avLst/>
          </a:prstGeom>
        </p:spPr>
      </p:pic>
      <p:cxnSp>
        <p:nvCxnSpPr>
          <p:cNvPr id="26" name="Straight Arrow Connector 25"/>
          <p:cNvCxnSpPr/>
          <p:nvPr/>
        </p:nvCxnSpPr>
        <p:spPr>
          <a:xfrm>
            <a:off x="2232625" y="1733120"/>
            <a:ext cx="1825025" cy="26251"/>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27" name="Rectangle 26"/>
          <p:cNvSpPr/>
          <p:nvPr/>
        </p:nvSpPr>
        <p:spPr>
          <a:xfrm>
            <a:off x="2503993" y="1496969"/>
            <a:ext cx="1101314" cy="230832"/>
          </a:xfrm>
          <a:prstGeom prst="rect">
            <a:avLst/>
          </a:prstGeom>
        </p:spPr>
        <p:txBody>
          <a:bodyPr wrap="square">
            <a:spAutoFit/>
          </a:bodyPr>
          <a:lstStyle/>
          <a:p>
            <a:r>
              <a:rPr lang="en-US" sz="900" dirty="0"/>
              <a:t>Configures  Node</a:t>
            </a:r>
            <a:endParaRPr lang="en-US" sz="900" dirty="0"/>
          </a:p>
        </p:txBody>
      </p:sp>
      <p:sp>
        <p:nvSpPr>
          <p:cNvPr id="28" name="Rectangle 27"/>
          <p:cNvSpPr/>
          <p:nvPr/>
        </p:nvSpPr>
        <p:spPr>
          <a:xfrm>
            <a:off x="1406088" y="787684"/>
            <a:ext cx="708462" cy="300082"/>
          </a:xfrm>
          <a:prstGeom prst="rect">
            <a:avLst/>
          </a:prstGeom>
        </p:spPr>
        <p:txBody>
          <a:bodyPr wrap="square">
            <a:spAutoFit/>
          </a:bodyPr>
          <a:lstStyle/>
          <a:p>
            <a:r>
              <a:rPr lang="en-US" sz="1350" dirty="0"/>
              <a:t>Admin</a:t>
            </a:r>
            <a:endParaRPr lang="en-US" sz="1350" dirty="0"/>
          </a:p>
        </p:txBody>
      </p:sp>
      <p:sp>
        <p:nvSpPr>
          <p:cNvPr id="30" name="Flowchart: Magnetic Disk 29"/>
          <p:cNvSpPr/>
          <p:nvPr/>
        </p:nvSpPr>
        <p:spPr>
          <a:xfrm>
            <a:off x="1375775" y="3262628"/>
            <a:ext cx="628650" cy="51435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1" name="Rectangle 30"/>
          <p:cNvSpPr/>
          <p:nvPr/>
        </p:nvSpPr>
        <p:spPr>
          <a:xfrm>
            <a:off x="1252157" y="3753141"/>
            <a:ext cx="1143000" cy="507831"/>
          </a:xfrm>
          <a:prstGeom prst="rect">
            <a:avLst/>
          </a:prstGeom>
        </p:spPr>
        <p:txBody>
          <a:bodyPr wrap="square">
            <a:spAutoFit/>
          </a:bodyPr>
          <a:lstStyle/>
          <a:p>
            <a:r>
              <a:rPr lang="en-US" sz="1350" dirty="0"/>
              <a:t>Production Database</a:t>
            </a:r>
            <a:endParaRPr lang="en-US" sz="1350" dirty="0"/>
          </a:p>
        </p:txBody>
      </p:sp>
      <p:sp>
        <p:nvSpPr>
          <p:cNvPr id="32" name="Up-Down Arrow 31"/>
          <p:cNvSpPr/>
          <p:nvPr/>
        </p:nvSpPr>
        <p:spPr>
          <a:xfrm>
            <a:off x="1530477" y="2831717"/>
            <a:ext cx="285752" cy="430911"/>
          </a:xfrm>
          <a:prstGeom prst="up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3" name="Left-Right Arrow 32"/>
          <p:cNvSpPr/>
          <p:nvPr/>
        </p:nvSpPr>
        <p:spPr>
          <a:xfrm>
            <a:off x="2004424" y="3374649"/>
            <a:ext cx="2183528" cy="345188"/>
          </a:xfrm>
          <a:prstGeom prst="leftRightArrow">
            <a:avLst/>
          </a:prstGeom>
          <a:solidFill>
            <a:schemeClr val="bg1"/>
          </a:solidFill>
          <a:ln>
            <a:solidFill>
              <a:schemeClr val="bg2">
                <a:lumMod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0" dirty="0">
              <a:solidFill>
                <a:schemeClr val="tx1"/>
              </a:solidFill>
            </a:endParaRPr>
          </a:p>
        </p:txBody>
      </p:sp>
      <p:sp>
        <p:nvSpPr>
          <p:cNvPr id="34" name="Rectangle 33"/>
          <p:cNvSpPr/>
          <p:nvPr/>
        </p:nvSpPr>
        <p:spPr>
          <a:xfrm>
            <a:off x="2542587" y="2931594"/>
            <a:ext cx="1069525" cy="369332"/>
          </a:xfrm>
          <a:prstGeom prst="rect">
            <a:avLst/>
          </a:prstGeom>
        </p:spPr>
        <p:txBody>
          <a:bodyPr wrap="none">
            <a:spAutoFit/>
          </a:bodyPr>
          <a:lstStyle/>
          <a:p>
            <a:pPr algn="ctr"/>
            <a:r>
              <a:rPr lang="en-US" sz="900" dirty="0"/>
              <a:t>Staging </a:t>
            </a:r>
            <a:r>
              <a:rPr lang="en-US" sz="900" dirty="0"/>
              <a:t>data </a:t>
            </a:r>
            <a:r>
              <a:rPr lang="en-US" sz="900" dirty="0"/>
              <a:t>either</a:t>
            </a:r>
          </a:p>
          <a:p>
            <a:pPr algn="ctr"/>
            <a:r>
              <a:rPr lang="en-US" sz="900" dirty="0"/>
              <a:t>Local or the cloud</a:t>
            </a:r>
            <a:endParaRPr lang="en-US" sz="900" dirty="0"/>
          </a:p>
        </p:txBody>
      </p:sp>
      <p:cxnSp>
        <p:nvCxnSpPr>
          <p:cNvPr id="36" name="Straight Arrow Connector 35"/>
          <p:cNvCxnSpPr/>
          <p:nvPr/>
        </p:nvCxnSpPr>
        <p:spPr>
          <a:xfrm flipH="1" flipV="1">
            <a:off x="1905522" y="3037788"/>
            <a:ext cx="581642" cy="142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496307" y="3180518"/>
            <a:ext cx="434345" cy="2181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5-Point Star 40"/>
          <p:cNvSpPr/>
          <p:nvPr/>
        </p:nvSpPr>
        <p:spPr>
          <a:xfrm>
            <a:off x="2487164" y="3141473"/>
            <a:ext cx="34289" cy="52503"/>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42" name="Picture 4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76250" y="1085841"/>
            <a:ext cx="690944" cy="690944"/>
          </a:xfrm>
          <a:prstGeom prst="rect">
            <a:avLst/>
          </a:prstGeom>
        </p:spPr>
      </p:pic>
      <p:pic>
        <p:nvPicPr>
          <p:cNvPr id="43" name="Picture 4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0550" y="1200141"/>
            <a:ext cx="690944" cy="690944"/>
          </a:xfrm>
          <a:prstGeom prst="rect">
            <a:avLst/>
          </a:prstGeom>
        </p:spPr>
      </p:pic>
      <p:pic>
        <p:nvPicPr>
          <p:cNvPr id="44" name="Picture 4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850" y="1314441"/>
            <a:ext cx="690944" cy="690944"/>
          </a:xfrm>
          <a:prstGeom prst="rect">
            <a:avLst/>
          </a:prstGeom>
        </p:spPr>
      </p:pic>
      <p:pic>
        <p:nvPicPr>
          <p:cNvPr id="45" name="Picture 4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19150" y="1428741"/>
            <a:ext cx="690944" cy="690944"/>
          </a:xfrm>
          <a:prstGeom prst="rect">
            <a:avLst/>
          </a:prstGeom>
        </p:spPr>
      </p:pic>
      <p:pic>
        <p:nvPicPr>
          <p:cNvPr id="46" name="Picture 4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33450" y="1543041"/>
            <a:ext cx="690944" cy="690944"/>
          </a:xfrm>
          <a:prstGeom prst="rect">
            <a:avLst/>
          </a:prstGeom>
        </p:spPr>
      </p:pic>
      <p:pic>
        <p:nvPicPr>
          <p:cNvPr id="47" name="Picture 4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7750" y="1657341"/>
            <a:ext cx="690944" cy="690944"/>
          </a:xfrm>
          <a:prstGeom prst="rect">
            <a:avLst/>
          </a:prstGeom>
        </p:spPr>
      </p:pic>
      <p:pic>
        <p:nvPicPr>
          <p:cNvPr id="48" name="Picture 4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62050" y="1771641"/>
            <a:ext cx="690944" cy="690944"/>
          </a:xfrm>
          <a:prstGeom prst="rect">
            <a:avLst/>
          </a:prstGeom>
        </p:spPr>
      </p:pic>
      <p:pic>
        <p:nvPicPr>
          <p:cNvPr id="49" name="Picture 4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76350" y="1885941"/>
            <a:ext cx="690944" cy="690944"/>
          </a:xfrm>
          <a:prstGeom prst="rect">
            <a:avLst/>
          </a:prstGeom>
        </p:spPr>
      </p:pic>
      <p:sp>
        <p:nvSpPr>
          <p:cNvPr id="50" name="Rectangle 49"/>
          <p:cNvSpPr/>
          <p:nvPr/>
        </p:nvSpPr>
        <p:spPr>
          <a:xfrm>
            <a:off x="4458806" y="4554664"/>
            <a:ext cx="879087" cy="646331"/>
          </a:xfrm>
          <a:prstGeom prst="rect">
            <a:avLst/>
          </a:prstGeom>
        </p:spPr>
        <p:txBody>
          <a:bodyPr wrap="none">
            <a:spAutoFit/>
          </a:bodyPr>
          <a:lstStyle/>
          <a:p>
            <a:r>
              <a:rPr lang="en-US" sz="3600" dirty="0"/>
              <a:t>VES</a:t>
            </a:r>
            <a:endParaRPr lang="en-US" sz="3600" dirty="0"/>
          </a:p>
        </p:txBody>
      </p:sp>
      <p:pic>
        <p:nvPicPr>
          <p:cNvPr id="51" name="Picture 50"/>
          <p:cNvPicPr>
            <a:picLocks noChangeAspect="1"/>
          </p:cNvPicPr>
          <p:nvPr/>
        </p:nvPicPr>
        <p:blipFill>
          <a:blip r:embed="rId4"/>
          <a:stretch>
            <a:fillRect/>
          </a:stretch>
        </p:blipFill>
        <p:spPr>
          <a:xfrm>
            <a:off x="1239475" y="1062703"/>
            <a:ext cx="965720" cy="757811"/>
          </a:xfrm>
          <a:prstGeom prst="rect">
            <a:avLst/>
          </a:prstGeom>
        </p:spPr>
      </p:pic>
    </p:spTree>
    <p:extLst>
      <p:ext uri="{BB962C8B-B14F-4D97-AF65-F5344CB8AC3E}">
        <p14:creationId xmlns:p14="http://schemas.microsoft.com/office/powerpoint/2010/main" val="54595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prstGeom prst="rect">
            <a:avLst/>
          </a:prstGeom>
        </p:spPr>
        <p:txBody>
          <a:bodyPr wrap="square">
            <a:spAutoFit/>
          </a:bodyPr>
          <a:lstStyle/>
          <a:p>
            <a:r>
              <a:rPr lang="en-US" sz="3000" dirty="0"/>
              <a:t>What you do               What VES does for you</a:t>
            </a:r>
            <a:endParaRPr lang="en-US" sz="3000" dirty="0"/>
          </a:p>
        </p:txBody>
      </p:sp>
      <p:sp>
        <p:nvSpPr>
          <p:cNvPr id="13" name="Content Placeholder 12"/>
          <p:cNvSpPr>
            <a:spLocks noGrp="1"/>
          </p:cNvSpPr>
          <p:nvPr>
            <p:ph idx="1"/>
          </p:nvPr>
        </p:nvSpPr>
        <p:spPr/>
        <p:txBody>
          <a:bodyPr>
            <a:normAutofit/>
          </a:bodyPr>
          <a:lstStyle/>
          <a:p>
            <a:endParaRPr lang="en-US" sz="1350" dirty="0"/>
          </a:p>
          <a:p>
            <a:r>
              <a:rPr lang="en-US" sz="1350" dirty="0"/>
              <a:t>Call Node Help Desk</a:t>
            </a:r>
          </a:p>
          <a:p>
            <a:pPr lvl="1"/>
            <a:r>
              <a:rPr lang="en-US" sz="1050" dirty="0"/>
              <a:t>Get a </a:t>
            </a:r>
            <a:r>
              <a:rPr lang="en-US" sz="1050" dirty="0"/>
              <a:t>Node administrator account  </a:t>
            </a:r>
            <a:endParaRPr lang="en-US" sz="1050" dirty="0"/>
          </a:p>
          <a:p>
            <a:pPr lvl="1"/>
            <a:r>
              <a:rPr lang="en-US" sz="1050" dirty="0"/>
              <a:t>Set up a “Getting Started” meeting with </a:t>
            </a:r>
            <a:r>
              <a:rPr lang="en-US" sz="1050" dirty="0"/>
              <a:t>VES Team </a:t>
            </a:r>
            <a:endParaRPr lang="en-US" sz="1050" dirty="0"/>
          </a:p>
          <a:p>
            <a:r>
              <a:rPr lang="en-US" sz="1350" dirty="0"/>
              <a:t>Establish a secure connection to VES</a:t>
            </a:r>
          </a:p>
          <a:p>
            <a:r>
              <a:rPr lang="en-US" sz="1350" dirty="0"/>
              <a:t>Import a Data Exchange </a:t>
            </a:r>
            <a:endParaRPr lang="en-US" sz="1350" dirty="0"/>
          </a:p>
          <a:p>
            <a:r>
              <a:rPr lang="en-US" sz="1350" dirty="0"/>
              <a:t>Map your data to a Staging Database</a:t>
            </a:r>
          </a:p>
          <a:p>
            <a:endParaRPr lang="en-US" sz="1350" dirty="0"/>
          </a:p>
          <a:p>
            <a:endParaRPr lang="en-US" sz="1350" dirty="0"/>
          </a:p>
        </p:txBody>
      </p:sp>
      <p:sp>
        <p:nvSpPr>
          <p:cNvPr id="2" name="Slide Number Placeholder 1"/>
          <p:cNvSpPr>
            <a:spLocks noGrp="1"/>
          </p:cNvSpPr>
          <p:nvPr>
            <p:ph type="sldNum" sz="quarter" idx="12"/>
          </p:nvPr>
        </p:nvSpPr>
        <p:spPr/>
        <p:txBody>
          <a:bodyPr/>
          <a:lstStyle/>
          <a:p>
            <a:pPr>
              <a:defRPr/>
            </a:pPr>
            <a:fld id="{48A0401D-A389-4FD5-8E99-86A9D0A4FE43}" type="slidenum">
              <a:rPr lang="en-US" smtClean="0"/>
              <a:pPr>
                <a:defRPr/>
              </a:pPr>
              <a:t>6</a:t>
            </a:fld>
            <a:endParaRPr lang="en-US" dirty="0"/>
          </a:p>
        </p:txBody>
      </p:sp>
      <p:sp>
        <p:nvSpPr>
          <p:cNvPr id="14" name="Content Placeholder 13"/>
          <p:cNvSpPr>
            <a:spLocks noGrp="1"/>
          </p:cNvSpPr>
          <p:nvPr>
            <p:ph sz="half" idx="4294967295"/>
          </p:nvPr>
        </p:nvSpPr>
        <p:spPr>
          <a:xfrm>
            <a:off x="5824538" y="1435100"/>
            <a:ext cx="3319462" cy="3394075"/>
          </a:xfrm>
        </p:spPr>
        <p:txBody>
          <a:bodyPr>
            <a:normAutofit/>
          </a:bodyPr>
          <a:lstStyle/>
          <a:p>
            <a:r>
              <a:rPr lang="en-US" sz="1350" dirty="0"/>
              <a:t>Creates SOAP and REST Services</a:t>
            </a:r>
          </a:p>
          <a:p>
            <a:r>
              <a:rPr lang="en-US" sz="1350" dirty="0"/>
              <a:t>Schedules data exchange</a:t>
            </a:r>
          </a:p>
          <a:p>
            <a:r>
              <a:rPr lang="en-US" sz="1350" dirty="0"/>
              <a:t>Authenticates</a:t>
            </a:r>
          </a:p>
          <a:p>
            <a:r>
              <a:rPr lang="en-US" sz="1350" dirty="0"/>
              <a:t>Pulls Data from staging </a:t>
            </a:r>
          </a:p>
          <a:p>
            <a:r>
              <a:rPr lang="en-US" sz="1350" dirty="0"/>
              <a:t>Formats data to XML</a:t>
            </a:r>
          </a:p>
          <a:p>
            <a:r>
              <a:rPr lang="en-US" sz="1350" dirty="0"/>
              <a:t>Sends submission to CDX</a:t>
            </a:r>
          </a:p>
          <a:p>
            <a:r>
              <a:rPr lang="en-US" sz="1350" dirty="0"/>
              <a:t>Logs activities</a:t>
            </a:r>
          </a:p>
          <a:p>
            <a:r>
              <a:rPr lang="en-US" sz="1350" dirty="0"/>
              <a:t>Checks Status</a:t>
            </a:r>
          </a:p>
          <a:p>
            <a:r>
              <a:rPr lang="en-US" sz="1350" dirty="0"/>
              <a:t>Collects processing reports</a:t>
            </a:r>
          </a:p>
          <a:p>
            <a:r>
              <a:rPr lang="en-US" sz="1350" dirty="0"/>
              <a:t>Sends Notifications to you</a:t>
            </a:r>
          </a:p>
          <a:p>
            <a:endParaRPr lang="en-US" sz="1350" dirty="0"/>
          </a:p>
        </p:txBody>
      </p:sp>
      <p:sp>
        <p:nvSpPr>
          <p:cNvPr id="6" name="Title 14"/>
          <p:cNvSpPr txBox="1">
            <a:spLocks/>
          </p:cNvSpPr>
          <p:nvPr/>
        </p:nvSpPr>
        <p:spPr>
          <a:xfrm>
            <a:off x="1143001" y="-36179"/>
            <a:ext cx="4124527" cy="553998"/>
          </a:xfrm>
          <a:prstGeom prst="rect">
            <a:avLst/>
          </a:prstGeom>
        </p:spPr>
        <p:txBody>
          <a:bodyPr vert="horz" wrap="none" rtlCol="0" anchor="ctr">
            <a:sp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z="3000" dirty="0"/>
              <a:t>   </a:t>
            </a:r>
            <a:r>
              <a:rPr lang="en-US" sz="3000" dirty="0">
                <a:solidFill>
                  <a:schemeClr val="accent6">
                    <a:lumMod val="75000"/>
                  </a:schemeClr>
                </a:solidFill>
              </a:rPr>
              <a:t>Division of Labor for VES</a:t>
            </a:r>
            <a:endParaRPr lang="en-US" sz="3000" dirty="0">
              <a:solidFill>
                <a:schemeClr val="accent6">
                  <a:lumMod val="75000"/>
                </a:schemeClr>
              </a:solidFill>
            </a:endParaRPr>
          </a:p>
        </p:txBody>
      </p:sp>
    </p:spTree>
    <p:extLst>
      <p:ext uri="{BB962C8B-B14F-4D97-AF65-F5344CB8AC3E}">
        <p14:creationId xmlns:p14="http://schemas.microsoft.com/office/powerpoint/2010/main" val="3890318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7350" y="285750"/>
            <a:ext cx="5715000" cy="4457700"/>
          </a:xfrm>
          <a:prstGeom prst="rect">
            <a:avLst/>
          </a:prstGeom>
          <a:solidFill>
            <a:schemeClr val="bg1"/>
          </a:solidFill>
          <a:ln>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sz="900" dirty="0">
              <a:solidFill>
                <a:schemeClr val="tx1"/>
              </a:solidFill>
            </a:endParaRPr>
          </a:p>
        </p:txBody>
      </p:sp>
      <p:pic>
        <p:nvPicPr>
          <p:cNvPr id="34818" name="Picture 2"/>
          <p:cNvPicPr>
            <a:picLocks noChangeAspect="1" noChangeArrowheads="1"/>
          </p:cNvPicPr>
          <p:nvPr/>
        </p:nvPicPr>
        <p:blipFill>
          <a:blip r:embed="rId3" cstate="print"/>
          <a:srcRect/>
          <a:stretch>
            <a:fillRect/>
          </a:stretch>
        </p:blipFill>
        <p:spPr bwMode="auto">
          <a:xfrm>
            <a:off x="1764507" y="435769"/>
            <a:ext cx="1150144" cy="535781"/>
          </a:xfrm>
          <a:prstGeom prst="rect">
            <a:avLst/>
          </a:prstGeom>
          <a:noFill/>
          <a:ln w="9525">
            <a:noFill/>
            <a:miter lim="800000"/>
            <a:headEnd/>
            <a:tailEnd/>
          </a:ln>
        </p:spPr>
      </p:pic>
      <p:sp>
        <p:nvSpPr>
          <p:cNvPr id="34819" name="TextBox 32"/>
          <p:cNvSpPr txBox="1">
            <a:spLocks noChangeArrowheads="1"/>
          </p:cNvSpPr>
          <p:nvPr/>
        </p:nvSpPr>
        <p:spPr bwMode="auto">
          <a:xfrm>
            <a:off x="1714500" y="1023938"/>
            <a:ext cx="2996333" cy="253916"/>
          </a:xfrm>
          <a:prstGeom prst="rect">
            <a:avLst/>
          </a:prstGeom>
          <a:noFill/>
          <a:ln w="9525">
            <a:noFill/>
            <a:miter lim="800000"/>
            <a:headEnd/>
            <a:tailEnd/>
          </a:ln>
        </p:spPr>
        <p:txBody>
          <a:bodyPr wrap="none">
            <a:spAutoFit/>
          </a:bodyPr>
          <a:lstStyle/>
          <a:p>
            <a:r>
              <a:rPr lang="en-US" sz="1050" i="1" dirty="0">
                <a:solidFill>
                  <a:srgbClr val="13386D"/>
                </a:solidFill>
                <a:latin typeface="Georgia" pitchFamily="18" charset="0"/>
              </a:rPr>
              <a:t>Virtual Node Administration Platform (VNAP)</a:t>
            </a:r>
          </a:p>
        </p:txBody>
      </p:sp>
      <p:sp>
        <p:nvSpPr>
          <p:cNvPr id="5" name="Rounded Rectangle 4"/>
          <p:cNvSpPr/>
          <p:nvPr/>
        </p:nvSpPr>
        <p:spPr>
          <a:xfrm>
            <a:off x="5143500" y="636985"/>
            <a:ext cx="2114550" cy="285750"/>
          </a:xfrm>
          <a:prstGeom prst="roundRect">
            <a:avLst/>
          </a:prstGeom>
          <a:gradFill flip="none" rotWithShape="1">
            <a:gsLst>
              <a:gs pos="0">
                <a:srgbClr val="13386D">
                  <a:shade val="30000"/>
                  <a:satMod val="115000"/>
                </a:srgbClr>
              </a:gs>
              <a:gs pos="50000">
                <a:srgbClr val="13386D">
                  <a:shade val="67500"/>
                  <a:satMod val="115000"/>
                </a:srgbClr>
              </a:gs>
              <a:gs pos="100000">
                <a:srgbClr val="13386D">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dirty="0">
                <a:solidFill>
                  <a:schemeClr val="bg1"/>
                </a:solidFill>
              </a:rPr>
              <a:t>Home   |   About   |   FAQs   |   Help</a:t>
            </a:r>
          </a:p>
        </p:txBody>
      </p:sp>
      <p:sp>
        <p:nvSpPr>
          <p:cNvPr id="6" name="Rounded Rectangle 5"/>
          <p:cNvSpPr/>
          <p:nvPr/>
        </p:nvSpPr>
        <p:spPr>
          <a:xfrm>
            <a:off x="1771650" y="1228725"/>
            <a:ext cx="5429250" cy="114300"/>
          </a:xfrm>
          <a:prstGeom prst="roundRect">
            <a:avLst/>
          </a:prstGeom>
          <a:gradFill flip="none" rotWithShape="1">
            <a:gsLst>
              <a:gs pos="0">
                <a:srgbClr val="13386D">
                  <a:shade val="30000"/>
                  <a:satMod val="115000"/>
                </a:srgbClr>
              </a:gs>
              <a:gs pos="50000">
                <a:srgbClr val="13386D">
                  <a:shade val="67500"/>
                  <a:satMod val="115000"/>
                </a:srgbClr>
              </a:gs>
              <a:gs pos="100000">
                <a:srgbClr val="13386D">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sz="900" dirty="0">
              <a:solidFill>
                <a:schemeClr val="bg1"/>
              </a:solidFill>
            </a:endParaRPr>
          </a:p>
        </p:txBody>
      </p:sp>
      <p:sp>
        <p:nvSpPr>
          <p:cNvPr id="7" name="TextBox 6"/>
          <p:cNvSpPr txBox="1"/>
          <p:nvPr/>
        </p:nvSpPr>
        <p:spPr>
          <a:xfrm>
            <a:off x="6143625" y="342900"/>
            <a:ext cx="1111202" cy="184666"/>
          </a:xfrm>
          <a:prstGeom prst="rect">
            <a:avLst/>
          </a:prstGeom>
          <a:noFill/>
        </p:spPr>
        <p:txBody>
          <a:bodyPr wrap="none">
            <a:spAutoFit/>
          </a:bodyPr>
          <a:lstStyle/>
          <a:p>
            <a:pPr>
              <a:defRPr/>
            </a:pPr>
            <a:r>
              <a:rPr lang="en-US" sz="600" dirty="0"/>
              <a:t>Test User  |  </a:t>
            </a:r>
            <a:r>
              <a:rPr lang="en-US" sz="600" u="sng" dirty="0">
                <a:solidFill>
                  <a:schemeClr val="tx2">
                    <a:lumMod val="60000"/>
                    <a:lumOff val="40000"/>
                  </a:schemeClr>
                </a:solidFill>
              </a:rPr>
              <a:t>Profile </a:t>
            </a:r>
            <a:r>
              <a:rPr lang="en-US" sz="600" dirty="0"/>
              <a:t> |  </a:t>
            </a:r>
            <a:r>
              <a:rPr lang="en-US" sz="600" u="sng" dirty="0">
                <a:solidFill>
                  <a:schemeClr val="tx2">
                    <a:lumMod val="60000"/>
                    <a:lumOff val="40000"/>
                  </a:schemeClr>
                </a:solidFill>
              </a:rPr>
              <a:t>Logout</a:t>
            </a:r>
          </a:p>
        </p:txBody>
      </p:sp>
      <p:sp>
        <p:nvSpPr>
          <p:cNvPr id="8" name="Rounded Rectangle 7"/>
          <p:cNvSpPr/>
          <p:nvPr/>
        </p:nvSpPr>
        <p:spPr>
          <a:xfrm>
            <a:off x="1771650" y="1428750"/>
            <a:ext cx="1085850" cy="171450"/>
          </a:xfrm>
          <a:prstGeom prst="roundRect">
            <a:avLst/>
          </a:prstGeom>
          <a:solidFill>
            <a:srgbClr val="13386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825" dirty="0"/>
              <a:t>       Node Dashboard</a:t>
            </a:r>
          </a:p>
        </p:txBody>
      </p:sp>
      <p:pic>
        <p:nvPicPr>
          <p:cNvPr id="34824" name="Picture 2" descr="C:\Documents and Settings\rbolden\Desktop\CDX\Consolidated Registration 10_01\Background\Icons\img\icons\house.png"/>
          <p:cNvPicPr>
            <a:picLocks noChangeAspect="1" noChangeArrowheads="1"/>
          </p:cNvPicPr>
          <p:nvPr/>
        </p:nvPicPr>
        <p:blipFill>
          <a:blip r:embed="rId4" cstate="print"/>
          <a:srcRect/>
          <a:stretch>
            <a:fillRect/>
          </a:stretch>
        </p:blipFill>
        <p:spPr bwMode="auto">
          <a:xfrm>
            <a:off x="1828800" y="1457325"/>
            <a:ext cx="114300" cy="114300"/>
          </a:xfrm>
          <a:prstGeom prst="rect">
            <a:avLst/>
          </a:prstGeom>
          <a:noFill/>
          <a:ln w="9525">
            <a:noFill/>
            <a:miter lim="800000"/>
            <a:headEnd/>
            <a:tailEnd/>
          </a:ln>
        </p:spPr>
      </p:pic>
      <p:sp>
        <p:nvSpPr>
          <p:cNvPr id="34825" name="TextBox 79"/>
          <p:cNvSpPr txBox="1">
            <a:spLocks noChangeArrowheads="1"/>
          </p:cNvSpPr>
          <p:nvPr/>
        </p:nvSpPr>
        <p:spPr bwMode="auto">
          <a:xfrm>
            <a:off x="2930129" y="1397794"/>
            <a:ext cx="1694695" cy="276999"/>
          </a:xfrm>
          <a:prstGeom prst="rect">
            <a:avLst/>
          </a:prstGeom>
          <a:noFill/>
          <a:ln w="9525">
            <a:noFill/>
            <a:miter lim="800000"/>
            <a:headEnd/>
            <a:tailEnd/>
          </a:ln>
        </p:spPr>
        <p:txBody>
          <a:bodyPr wrap="none">
            <a:spAutoFit/>
          </a:bodyPr>
          <a:lstStyle/>
          <a:p>
            <a:r>
              <a:rPr lang="en-US" sz="1200" dirty="0">
                <a:solidFill>
                  <a:srgbClr val="13386D"/>
                </a:solidFill>
                <a:latin typeface="Georgia" pitchFamily="18" charset="0"/>
              </a:rPr>
              <a:t>Services Setup Wizard</a:t>
            </a:r>
          </a:p>
        </p:txBody>
      </p:sp>
      <p:sp>
        <p:nvSpPr>
          <p:cNvPr id="34826" name="TextBox 20"/>
          <p:cNvSpPr txBox="1">
            <a:spLocks noChangeArrowheads="1"/>
          </p:cNvSpPr>
          <p:nvPr/>
        </p:nvSpPr>
        <p:spPr bwMode="auto">
          <a:xfrm>
            <a:off x="4276725" y="1891904"/>
            <a:ext cx="861133"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Method Type</a:t>
            </a:r>
          </a:p>
        </p:txBody>
      </p:sp>
      <p:sp>
        <p:nvSpPr>
          <p:cNvPr id="34827" name="TextBox 20"/>
          <p:cNvSpPr txBox="1">
            <a:spLocks noChangeArrowheads="1"/>
          </p:cNvSpPr>
          <p:nvPr/>
        </p:nvSpPr>
        <p:spPr bwMode="auto">
          <a:xfrm>
            <a:off x="4276726" y="2707481"/>
            <a:ext cx="896399"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Service Status</a:t>
            </a:r>
          </a:p>
        </p:txBody>
      </p:sp>
      <p:sp>
        <p:nvSpPr>
          <p:cNvPr id="34828" name="TextBox 20"/>
          <p:cNvSpPr txBox="1">
            <a:spLocks noChangeArrowheads="1"/>
          </p:cNvSpPr>
          <p:nvPr/>
        </p:nvSpPr>
        <p:spPr bwMode="auto">
          <a:xfrm>
            <a:off x="4276725" y="3164681"/>
            <a:ext cx="1175322"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Service Description</a:t>
            </a:r>
          </a:p>
        </p:txBody>
      </p:sp>
      <p:sp>
        <p:nvSpPr>
          <p:cNvPr id="14" name="Rectangle 13"/>
          <p:cNvSpPr/>
          <p:nvPr/>
        </p:nvSpPr>
        <p:spPr>
          <a:xfrm>
            <a:off x="4333875" y="3429001"/>
            <a:ext cx="1771650" cy="175022"/>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dirty="0">
                <a:solidFill>
                  <a:schemeClr val="tx1"/>
                </a:solidFill>
              </a:rPr>
              <a:t>Display all water transaction data</a:t>
            </a:r>
          </a:p>
        </p:txBody>
      </p:sp>
      <p:sp>
        <p:nvSpPr>
          <p:cNvPr id="34830" name="TextBox 20"/>
          <p:cNvSpPr txBox="1">
            <a:spLocks noChangeArrowheads="1"/>
          </p:cNvSpPr>
          <p:nvPr/>
        </p:nvSpPr>
        <p:spPr bwMode="auto">
          <a:xfrm>
            <a:off x="4276726" y="3600450"/>
            <a:ext cx="801823"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Data Source</a:t>
            </a:r>
          </a:p>
        </p:txBody>
      </p:sp>
      <p:sp>
        <p:nvSpPr>
          <p:cNvPr id="16" name="Rectangle 15"/>
          <p:cNvSpPr/>
          <p:nvPr/>
        </p:nvSpPr>
        <p:spPr>
          <a:xfrm>
            <a:off x="4333875" y="4577953"/>
            <a:ext cx="1257300" cy="165497"/>
          </a:xfrm>
          <a:prstGeom prst="rect">
            <a:avLst/>
          </a:prstGeom>
          <a:solidFill>
            <a:srgbClr val="18875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900" dirty="0"/>
              <a:t>TEST QUERY</a:t>
            </a:r>
          </a:p>
        </p:txBody>
      </p:sp>
      <p:grpSp>
        <p:nvGrpSpPr>
          <p:cNvPr id="34832" name="Group 68"/>
          <p:cNvGrpSpPr>
            <a:grpSpLocks/>
          </p:cNvGrpSpPr>
          <p:nvPr/>
        </p:nvGrpSpPr>
        <p:grpSpPr bwMode="auto">
          <a:xfrm>
            <a:off x="4333875" y="2114550"/>
            <a:ext cx="1771650" cy="171450"/>
            <a:chOff x="1524000" y="4086225"/>
            <a:chExt cx="2362200" cy="228600"/>
          </a:xfrm>
        </p:grpSpPr>
        <p:sp>
          <p:nvSpPr>
            <p:cNvPr id="18" name="Rectangle 17"/>
            <p:cNvSpPr/>
            <p:nvPr/>
          </p:nvSpPr>
          <p:spPr>
            <a:xfrm>
              <a:off x="1524000" y="4086225"/>
              <a:ext cx="2362200" cy="228600"/>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dirty="0">
                  <a:solidFill>
                    <a:schemeClr val="tx1"/>
                  </a:solidFill>
                </a:rPr>
                <a:t>Solicit</a:t>
              </a:r>
            </a:p>
          </p:txBody>
        </p:sp>
        <p:sp>
          <p:nvSpPr>
            <p:cNvPr id="19" name="Rectangle 18"/>
            <p:cNvSpPr/>
            <p:nvPr/>
          </p:nvSpPr>
          <p:spPr>
            <a:xfrm>
              <a:off x="3624263" y="4143375"/>
              <a:ext cx="215900" cy="144463"/>
            </a:xfrm>
            <a:prstGeom prst="rect">
              <a:avLst/>
            </a:prstGeom>
            <a:solidFill>
              <a:schemeClr val="bg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675" dirty="0">
                  <a:solidFill>
                    <a:schemeClr val="tx1"/>
                  </a:solidFill>
                </a:rPr>
                <a:t>V</a:t>
              </a:r>
            </a:p>
          </p:txBody>
        </p:sp>
      </p:grpSp>
      <p:sp>
        <p:nvSpPr>
          <p:cNvPr id="34833" name="TextBox 70"/>
          <p:cNvSpPr txBox="1">
            <a:spLocks noChangeArrowheads="1"/>
          </p:cNvSpPr>
          <p:nvPr/>
        </p:nvSpPr>
        <p:spPr bwMode="auto">
          <a:xfrm>
            <a:off x="3028950" y="3829050"/>
            <a:ext cx="1257300" cy="438582"/>
          </a:xfrm>
          <a:prstGeom prst="rect">
            <a:avLst/>
          </a:prstGeom>
          <a:noFill/>
          <a:ln w="9525">
            <a:noFill/>
            <a:miter lim="800000"/>
            <a:headEnd/>
            <a:tailEnd/>
          </a:ln>
        </p:spPr>
        <p:txBody>
          <a:bodyPr>
            <a:spAutoFit/>
          </a:bodyPr>
          <a:lstStyle/>
          <a:p>
            <a:r>
              <a:rPr lang="en-US" sz="750" dirty="0"/>
              <a:t>Please select an existing data source and provide SQL statement to test</a:t>
            </a:r>
          </a:p>
        </p:txBody>
      </p:sp>
      <p:sp>
        <p:nvSpPr>
          <p:cNvPr id="21" name="Round Same Side Corner Rectangle 20"/>
          <p:cNvSpPr/>
          <p:nvPr/>
        </p:nvSpPr>
        <p:spPr>
          <a:xfrm>
            <a:off x="1771650" y="1690688"/>
            <a:ext cx="1085850" cy="171450"/>
          </a:xfrm>
          <a:prstGeom prst="round2SameRect">
            <a:avLst/>
          </a:prstGeom>
          <a:solidFill>
            <a:srgbClr val="13386D"/>
          </a:solidFill>
          <a:ln>
            <a:solidFill>
              <a:srgbClr val="13386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825" dirty="0"/>
              <a:t>Steps</a:t>
            </a:r>
          </a:p>
        </p:txBody>
      </p:sp>
      <p:sp>
        <p:nvSpPr>
          <p:cNvPr id="22" name="Rectangle 21"/>
          <p:cNvSpPr/>
          <p:nvPr/>
        </p:nvSpPr>
        <p:spPr>
          <a:xfrm>
            <a:off x="1771650" y="1862137"/>
            <a:ext cx="1085850" cy="652463"/>
          </a:xfrm>
          <a:prstGeom prst="rect">
            <a:avLst/>
          </a:prstGeom>
          <a:noFill/>
          <a:ln>
            <a:solidFill>
              <a:srgbClr val="13386D"/>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171450" indent="-171450">
              <a:buFontTx/>
              <a:buAutoNum type="arabicPeriod"/>
              <a:defRPr/>
            </a:pPr>
            <a:r>
              <a:rPr lang="en-US" sz="900" dirty="0">
                <a:solidFill>
                  <a:schemeClr val="tx1"/>
                </a:solidFill>
              </a:rPr>
              <a:t>Database</a:t>
            </a:r>
          </a:p>
          <a:p>
            <a:pPr marL="171450" indent="-171450">
              <a:buFontTx/>
              <a:buAutoNum type="arabicPeriod"/>
              <a:defRPr/>
            </a:pPr>
            <a:r>
              <a:rPr lang="en-US" sz="900" b="1" dirty="0">
                <a:solidFill>
                  <a:schemeClr val="tx1"/>
                </a:solidFill>
              </a:rPr>
              <a:t>Service</a:t>
            </a:r>
          </a:p>
          <a:p>
            <a:pPr marL="171450" indent="-171450">
              <a:buFontTx/>
              <a:buAutoNum type="arabicPeriod"/>
              <a:defRPr/>
            </a:pPr>
            <a:r>
              <a:rPr lang="en-US" sz="900" dirty="0">
                <a:solidFill>
                  <a:schemeClr val="tx1"/>
                </a:solidFill>
              </a:rPr>
              <a:t>Template</a:t>
            </a:r>
          </a:p>
          <a:p>
            <a:pPr marL="171450" indent="-171450">
              <a:buFontTx/>
              <a:buAutoNum type="arabicPeriod"/>
              <a:defRPr/>
            </a:pPr>
            <a:r>
              <a:rPr lang="en-US" sz="900" dirty="0">
                <a:solidFill>
                  <a:schemeClr val="tx1"/>
                </a:solidFill>
              </a:rPr>
              <a:t>Finish</a:t>
            </a:r>
          </a:p>
        </p:txBody>
      </p:sp>
      <p:sp>
        <p:nvSpPr>
          <p:cNvPr id="23" name="Round Same Side Corner Rectangle 22"/>
          <p:cNvSpPr/>
          <p:nvPr/>
        </p:nvSpPr>
        <p:spPr>
          <a:xfrm>
            <a:off x="3028950" y="1689497"/>
            <a:ext cx="4171950" cy="171450"/>
          </a:xfrm>
          <a:prstGeom prst="round2SameRect">
            <a:avLst/>
          </a:prstGeom>
          <a:solidFill>
            <a:srgbClr val="13386D"/>
          </a:solidFill>
          <a:ln>
            <a:solidFill>
              <a:srgbClr val="13386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825" dirty="0"/>
              <a:t>Service Settings</a:t>
            </a:r>
          </a:p>
        </p:txBody>
      </p:sp>
      <p:sp>
        <p:nvSpPr>
          <p:cNvPr id="24" name="Rectangle 23"/>
          <p:cNvSpPr/>
          <p:nvPr/>
        </p:nvSpPr>
        <p:spPr>
          <a:xfrm>
            <a:off x="3028950" y="1868091"/>
            <a:ext cx="4171950" cy="2989659"/>
          </a:xfrm>
          <a:prstGeom prst="rect">
            <a:avLst/>
          </a:prstGeom>
          <a:noFill/>
          <a:ln>
            <a:solidFill>
              <a:srgbClr val="13386D"/>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171450" indent="-171450">
              <a:defRPr/>
            </a:pPr>
            <a:endParaRPr lang="en-US" sz="900" dirty="0">
              <a:solidFill>
                <a:schemeClr val="tx1"/>
              </a:solidFill>
            </a:endParaRPr>
          </a:p>
        </p:txBody>
      </p:sp>
      <p:pic>
        <p:nvPicPr>
          <p:cNvPr id="34838" name="Picture 2" descr="C:\Documents and Settings\rbolden\Desktop\CDX\Consolidated Registration 10_01\Background\Icons\img\icons\accept.png"/>
          <p:cNvPicPr>
            <a:picLocks noChangeAspect="1" noChangeArrowheads="1"/>
          </p:cNvPicPr>
          <p:nvPr/>
        </p:nvPicPr>
        <p:blipFill>
          <a:blip r:embed="rId5" cstate="print"/>
          <a:srcRect/>
          <a:stretch>
            <a:fillRect/>
          </a:stretch>
        </p:blipFill>
        <p:spPr bwMode="auto">
          <a:xfrm>
            <a:off x="2562225" y="1916906"/>
            <a:ext cx="114300" cy="114300"/>
          </a:xfrm>
          <a:prstGeom prst="rect">
            <a:avLst/>
          </a:prstGeom>
          <a:noFill/>
          <a:ln w="9525">
            <a:noFill/>
            <a:miter lim="800000"/>
            <a:headEnd/>
            <a:tailEnd/>
          </a:ln>
        </p:spPr>
      </p:pic>
      <p:grpSp>
        <p:nvGrpSpPr>
          <p:cNvPr id="34839" name="Group 68"/>
          <p:cNvGrpSpPr>
            <a:grpSpLocks/>
          </p:cNvGrpSpPr>
          <p:nvPr/>
        </p:nvGrpSpPr>
        <p:grpSpPr bwMode="auto">
          <a:xfrm>
            <a:off x="4333875" y="2930129"/>
            <a:ext cx="1771650" cy="171450"/>
            <a:chOff x="1524000" y="4086225"/>
            <a:chExt cx="2362200" cy="228600"/>
          </a:xfrm>
        </p:grpSpPr>
        <p:sp>
          <p:nvSpPr>
            <p:cNvPr id="27" name="Rectangle 26"/>
            <p:cNvSpPr/>
            <p:nvPr/>
          </p:nvSpPr>
          <p:spPr>
            <a:xfrm>
              <a:off x="1524000" y="4086225"/>
              <a:ext cx="2362200" cy="228600"/>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dirty="0">
                  <a:solidFill>
                    <a:schemeClr val="tx1"/>
                  </a:solidFill>
                </a:rPr>
                <a:t>Enabled</a:t>
              </a:r>
            </a:p>
          </p:txBody>
        </p:sp>
        <p:sp>
          <p:nvSpPr>
            <p:cNvPr id="28" name="Rectangle 27"/>
            <p:cNvSpPr/>
            <p:nvPr/>
          </p:nvSpPr>
          <p:spPr>
            <a:xfrm>
              <a:off x="3624263" y="4143375"/>
              <a:ext cx="215900" cy="144462"/>
            </a:xfrm>
            <a:prstGeom prst="rect">
              <a:avLst/>
            </a:prstGeom>
            <a:solidFill>
              <a:schemeClr val="bg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675" dirty="0">
                  <a:solidFill>
                    <a:schemeClr val="tx1"/>
                  </a:solidFill>
                </a:rPr>
                <a:t>V</a:t>
              </a:r>
            </a:p>
          </p:txBody>
        </p:sp>
      </p:grpSp>
      <p:sp>
        <p:nvSpPr>
          <p:cNvPr id="34840" name="TextBox 20"/>
          <p:cNvSpPr txBox="1">
            <a:spLocks noChangeArrowheads="1"/>
          </p:cNvSpPr>
          <p:nvPr/>
        </p:nvSpPr>
        <p:spPr bwMode="auto">
          <a:xfrm>
            <a:off x="4276726" y="4075510"/>
            <a:ext cx="955711"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SQL Statement</a:t>
            </a:r>
          </a:p>
        </p:txBody>
      </p:sp>
      <p:sp>
        <p:nvSpPr>
          <p:cNvPr id="30" name="Rectangle 29"/>
          <p:cNvSpPr/>
          <p:nvPr/>
        </p:nvSpPr>
        <p:spPr>
          <a:xfrm>
            <a:off x="4333875" y="4339828"/>
            <a:ext cx="2800350" cy="175022"/>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750" dirty="0">
                <a:solidFill>
                  <a:schemeClr val="tx1"/>
                </a:solidFill>
              </a:rPr>
              <a:t>SELECT * FROM {TABLE} WHERE {FIELD}.{TABLE}</a:t>
            </a:r>
          </a:p>
        </p:txBody>
      </p:sp>
      <p:grpSp>
        <p:nvGrpSpPr>
          <p:cNvPr id="34842" name="Group 68"/>
          <p:cNvGrpSpPr>
            <a:grpSpLocks/>
          </p:cNvGrpSpPr>
          <p:nvPr/>
        </p:nvGrpSpPr>
        <p:grpSpPr bwMode="auto">
          <a:xfrm>
            <a:off x="4333875" y="3829050"/>
            <a:ext cx="1771650" cy="171450"/>
            <a:chOff x="1524000" y="4086225"/>
            <a:chExt cx="2362200" cy="228600"/>
          </a:xfrm>
        </p:grpSpPr>
        <p:sp>
          <p:nvSpPr>
            <p:cNvPr id="32" name="Rectangle 31"/>
            <p:cNvSpPr/>
            <p:nvPr/>
          </p:nvSpPr>
          <p:spPr>
            <a:xfrm>
              <a:off x="1524000" y="4086225"/>
              <a:ext cx="2362200" cy="228600"/>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dirty="0">
                  <a:solidFill>
                    <a:schemeClr val="tx1"/>
                  </a:solidFill>
                </a:rPr>
                <a:t>cgi.oracle.test</a:t>
              </a:r>
            </a:p>
          </p:txBody>
        </p:sp>
        <p:sp>
          <p:nvSpPr>
            <p:cNvPr id="33" name="Rectangle 32"/>
            <p:cNvSpPr/>
            <p:nvPr/>
          </p:nvSpPr>
          <p:spPr>
            <a:xfrm>
              <a:off x="3624263" y="4143375"/>
              <a:ext cx="215900" cy="144463"/>
            </a:xfrm>
            <a:prstGeom prst="rect">
              <a:avLst/>
            </a:prstGeom>
            <a:solidFill>
              <a:schemeClr val="bg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675" dirty="0">
                  <a:solidFill>
                    <a:schemeClr val="tx1"/>
                  </a:solidFill>
                </a:rPr>
                <a:t>V</a:t>
              </a:r>
            </a:p>
          </p:txBody>
        </p:sp>
      </p:grpSp>
      <p:sp>
        <p:nvSpPr>
          <p:cNvPr id="34843" name="TextBox 20"/>
          <p:cNvSpPr txBox="1">
            <a:spLocks noChangeArrowheads="1"/>
          </p:cNvSpPr>
          <p:nvPr/>
        </p:nvSpPr>
        <p:spPr bwMode="auto">
          <a:xfrm>
            <a:off x="4276725" y="2315766"/>
            <a:ext cx="686406" cy="230832"/>
          </a:xfrm>
          <a:prstGeom prst="rect">
            <a:avLst/>
          </a:prstGeom>
          <a:noFill/>
          <a:ln w="9525">
            <a:noFill/>
            <a:miter lim="800000"/>
            <a:headEnd/>
            <a:tailEnd/>
          </a:ln>
        </p:spPr>
        <p:txBody>
          <a:bodyPr wrap="none">
            <a:spAutoFit/>
          </a:bodyPr>
          <a:lstStyle/>
          <a:p>
            <a:r>
              <a:rPr lang="en-US" sz="900" dirty="0">
                <a:solidFill>
                  <a:srgbClr val="13386D"/>
                </a:solidFill>
                <a:latin typeface="Georgia" pitchFamily="18" charset="0"/>
              </a:rPr>
              <a:t>Workflow</a:t>
            </a:r>
          </a:p>
        </p:txBody>
      </p:sp>
      <p:graphicFrame>
        <p:nvGraphicFramePr>
          <p:cNvPr id="35" name="Table 34"/>
          <p:cNvGraphicFramePr>
            <a:graphicFrameLocks noGrp="1"/>
          </p:cNvGraphicFramePr>
          <p:nvPr/>
        </p:nvGraphicFramePr>
        <p:xfrm>
          <a:off x="1756172" y="2628900"/>
          <a:ext cx="1215915" cy="746760"/>
        </p:xfrm>
        <a:graphic>
          <a:graphicData uri="http://schemas.openxmlformats.org/drawingml/2006/table">
            <a:tbl>
              <a:tblPr firstRow="1" bandRow="1">
                <a:tableStyleId>{2D5ABB26-0587-4C30-8999-92F81FD0307C}</a:tableStyleId>
              </a:tblPr>
              <a:tblGrid>
                <a:gridCol w="1215915"/>
              </a:tblGrid>
              <a:tr h="411480">
                <a:tc>
                  <a:txBody>
                    <a:bodyPr/>
                    <a:lstStyle/>
                    <a:p>
                      <a:r>
                        <a:rPr lang="en-US" sz="800" b="1" kern="1200" baseline="0" dirty="0" smtClean="0">
                          <a:solidFill>
                            <a:schemeClr val="tx1"/>
                          </a:solidFill>
                          <a:latin typeface="+mn-lt"/>
                          <a:ea typeface="+mn-ea"/>
                          <a:cs typeface="+mn-cs"/>
                        </a:rPr>
                        <a:t>Node ID / Description: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kern="1200" dirty="0" smtClean="0">
                          <a:solidFill>
                            <a:schemeClr val="tx1"/>
                          </a:solidFill>
                          <a:latin typeface="+mn-lt"/>
                          <a:ea typeface="+mn-ea"/>
                          <a:cs typeface="+mn-cs"/>
                        </a:rPr>
                        <a:t>CWANJ - Clean Water Act NJ Waterways</a:t>
                      </a:r>
                    </a:p>
                  </a:txBody>
                  <a:tcPr marL="68580" marR="68580" marT="34290" marB="34290"/>
                </a:tc>
              </a:tr>
              <a:tr h="297180">
                <a:tc>
                  <a:txBody>
                    <a:bodyPr/>
                    <a:lstStyle/>
                    <a:p>
                      <a:r>
                        <a:rPr lang="en-US" sz="800" b="1" dirty="0" smtClean="0"/>
                        <a:t>Dataflow:</a:t>
                      </a:r>
                    </a:p>
                    <a:p>
                      <a:r>
                        <a:rPr lang="en-US" sz="800" kern="1200" dirty="0" smtClean="0">
                          <a:solidFill>
                            <a:schemeClr val="tx1"/>
                          </a:solidFill>
                          <a:latin typeface="+mn-lt"/>
                          <a:ea typeface="+mn-ea"/>
                          <a:cs typeface="+mn-cs"/>
                        </a:rPr>
                        <a:t>CWANJ</a:t>
                      </a:r>
                      <a:endParaRPr lang="en-US" sz="800" b="1" dirty="0"/>
                    </a:p>
                  </a:txBody>
                  <a:tcPr marL="68580" marR="68580" marT="34290" marB="34290"/>
                </a:tc>
              </a:tr>
            </a:tbl>
          </a:graphicData>
        </a:graphic>
      </p:graphicFrame>
      <p:grpSp>
        <p:nvGrpSpPr>
          <p:cNvPr id="34847" name="Group 68"/>
          <p:cNvGrpSpPr>
            <a:grpSpLocks/>
          </p:cNvGrpSpPr>
          <p:nvPr/>
        </p:nvGrpSpPr>
        <p:grpSpPr bwMode="auto">
          <a:xfrm>
            <a:off x="4333875" y="2514600"/>
            <a:ext cx="1771650" cy="171450"/>
            <a:chOff x="1524000" y="4086225"/>
            <a:chExt cx="2362200" cy="228600"/>
          </a:xfrm>
        </p:grpSpPr>
        <p:sp>
          <p:nvSpPr>
            <p:cNvPr id="37" name="Rectangle 36"/>
            <p:cNvSpPr/>
            <p:nvPr/>
          </p:nvSpPr>
          <p:spPr>
            <a:xfrm>
              <a:off x="1524000" y="4086225"/>
              <a:ext cx="2362200" cy="228600"/>
            </a:xfrm>
            <a:prstGeom prst="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900" dirty="0">
                  <a:solidFill>
                    <a:schemeClr val="tx1"/>
                  </a:solidFill>
                </a:rPr>
                <a:t>Select a workflow…</a:t>
              </a:r>
            </a:p>
          </p:txBody>
        </p:sp>
        <p:sp>
          <p:nvSpPr>
            <p:cNvPr id="38" name="Rectangle 37"/>
            <p:cNvSpPr/>
            <p:nvPr/>
          </p:nvSpPr>
          <p:spPr>
            <a:xfrm>
              <a:off x="3624263" y="4143375"/>
              <a:ext cx="215900" cy="144463"/>
            </a:xfrm>
            <a:prstGeom prst="rect">
              <a:avLst/>
            </a:prstGeom>
            <a:solidFill>
              <a:schemeClr val="bg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675" dirty="0">
                  <a:solidFill>
                    <a:schemeClr val="tx1"/>
                  </a:solidFill>
                </a:rPr>
                <a:t>V</a:t>
              </a:r>
            </a:p>
          </p:txBody>
        </p:sp>
      </p:grpSp>
      <p:sp>
        <p:nvSpPr>
          <p:cNvPr id="34848" name="TextBox 67"/>
          <p:cNvSpPr txBox="1">
            <a:spLocks noChangeArrowheads="1"/>
          </p:cNvSpPr>
          <p:nvPr/>
        </p:nvSpPr>
        <p:spPr bwMode="auto">
          <a:xfrm>
            <a:off x="6115051" y="1934766"/>
            <a:ext cx="1083951" cy="207749"/>
          </a:xfrm>
          <a:prstGeom prst="rect">
            <a:avLst/>
          </a:prstGeom>
          <a:noFill/>
          <a:ln w="9525">
            <a:noFill/>
            <a:miter lim="800000"/>
            <a:headEnd/>
            <a:tailEnd/>
          </a:ln>
        </p:spPr>
        <p:txBody>
          <a:bodyPr wrap="none">
            <a:spAutoFit/>
          </a:bodyPr>
          <a:lstStyle/>
          <a:p>
            <a:r>
              <a:rPr lang="en-US" sz="750" u="sng" dirty="0">
                <a:solidFill>
                  <a:schemeClr val="accent1"/>
                </a:solidFill>
                <a:latin typeface="Georgia" pitchFamily="18" charset="0"/>
              </a:rPr>
              <a:t>Explanation of Fields</a:t>
            </a:r>
          </a:p>
        </p:txBody>
      </p:sp>
      <p:sp>
        <p:nvSpPr>
          <p:cNvPr id="34849" name="TextBox 70"/>
          <p:cNvSpPr txBox="1">
            <a:spLocks noChangeArrowheads="1"/>
          </p:cNvSpPr>
          <p:nvPr/>
        </p:nvSpPr>
        <p:spPr bwMode="auto">
          <a:xfrm>
            <a:off x="3031332" y="2056210"/>
            <a:ext cx="1369219" cy="323165"/>
          </a:xfrm>
          <a:prstGeom prst="rect">
            <a:avLst/>
          </a:prstGeom>
          <a:noFill/>
          <a:ln w="9525">
            <a:noFill/>
            <a:miter lim="800000"/>
            <a:headEnd/>
            <a:tailEnd/>
          </a:ln>
        </p:spPr>
        <p:txBody>
          <a:bodyPr>
            <a:spAutoFit/>
          </a:bodyPr>
          <a:lstStyle/>
          <a:p>
            <a:r>
              <a:rPr lang="en-US" sz="750" u="sng" dirty="0">
                <a:solidFill>
                  <a:srgbClr val="188754"/>
                </a:solidFill>
              </a:rPr>
              <a:t>Review these requirements</a:t>
            </a:r>
            <a:r>
              <a:rPr lang="en-US" sz="750" dirty="0"/>
              <a:t> to ensure your node is working.</a:t>
            </a:r>
          </a:p>
        </p:txBody>
      </p:sp>
      <p:sp>
        <p:nvSpPr>
          <p:cNvPr id="41" name="Slide Number Placeholder 40"/>
          <p:cNvSpPr>
            <a:spLocks noGrp="1"/>
          </p:cNvSpPr>
          <p:nvPr>
            <p:ph type="sldNum" sz="quarter" idx="12"/>
          </p:nvPr>
        </p:nvSpPr>
        <p:spPr/>
        <p:txBody>
          <a:bodyPr/>
          <a:lstStyle/>
          <a:p>
            <a:pPr>
              <a:defRPr/>
            </a:pPr>
            <a:fld id="{DEBEC8EC-DD47-4641-B62A-6CEB6EDD6A16}" type="slidenum">
              <a:rPr lang="en-US"/>
              <a:pPr>
                <a:defRPr/>
              </a:pPr>
              <a:t>7</a:t>
            </a:fld>
            <a:endParaRPr lang="en-US" dirty="0"/>
          </a:p>
        </p:txBody>
      </p:sp>
      <p:sp>
        <p:nvSpPr>
          <p:cNvPr id="42" name="Rectangle 41"/>
          <p:cNvSpPr/>
          <p:nvPr/>
        </p:nvSpPr>
        <p:spPr>
          <a:xfrm>
            <a:off x="2000250" y="0"/>
            <a:ext cx="3336170" cy="300082"/>
          </a:xfrm>
          <a:prstGeom prst="rect">
            <a:avLst/>
          </a:prstGeom>
        </p:spPr>
        <p:txBody>
          <a:bodyPr wrap="none">
            <a:spAutoFit/>
          </a:bodyPr>
          <a:lstStyle/>
          <a:p>
            <a:r>
              <a:rPr lang="en-US" sz="1350" b="1" dirty="0">
                <a:solidFill>
                  <a:schemeClr val="tx2"/>
                </a:solidFill>
                <a:effectLst>
                  <a:outerShdw blurRad="31750" dist="25400" dir="5400000" algn="tl" rotWithShape="0">
                    <a:srgbClr val="000000">
                      <a:alpha val="25000"/>
                    </a:srgbClr>
                  </a:outerShdw>
                </a:effectLst>
              </a:rPr>
              <a:t>Configuring a Service in the VES Admin Tool </a:t>
            </a:r>
            <a:endParaRPr lang="en-US" sz="1350" dirty="0"/>
          </a:p>
        </p:txBody>
      </p:sp>
      <p:pic>
        <p:nvPicPr>
          <p:cNvPr id="43" name="Picture 42"/>
          <p:cNvPicPr>
            <a:picLocks noChangeAspect="1"/>
          </p:cNvPicPr>
          <p:nvPr/>
        </p:nvPicPr>
        <p:blipFill>
          <a:blip r:embed="rId6"/>
          <a:stretch>
            <a:fillRect/>
          </a:stretch>
        </p:blipFill>
        <p:spPr>
          <a:xfrm>
            <a:off x="1154032" y="247089"/>
            <a:ext cx="6862131" cy="4837441"/>
          </a:xfrm>
          <a:prstGeom prst="rect">
            <a:avLst/>
          </a:prstGeom>
        </p:spPr>
      </p:pic>
    </p:spTree>
    <p:extLst>
      <p:ext uri="{BB962C8B-B14F-4D97-AF65-F5344CB8AC3E}">
        <p14:creationId xmlns:p14="http://schemas.microsoft.com/office/powerpoint/2010/main" val="605350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8A0401D-A389-4FD5-8E99-86A9D0A4FE43}" type="slidenum">
              <a:rPr lang="en-US" smtClean="0"/>
              <a:pPr>
                <a:defRPr/>
              </a:pPr>
              <a:t>8</a:t>
            </a:fld>
            <a:endParaRPr lang="en-US" dirty="0"/>
          </a:p>
        </p:txBody>
      </p:sp>
      <p:sp>
        <p:nvSpPr>
          <p:cNvPr id="15361" name="Rectangle 1"/>
          <p:cNvSpPr>
            <a:spLocks noChangeArrowheads="1"/>
          </p:cNvSpPr>
          <p:nvPr/>
        </p:nvSpPr>
        <p:spPr bwMode="auto">
          <a:xfrm>
            <a:off x="1085851" y="143907"/>
            <a:ext cx="6915150" cy="4443524"/>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defTabSz="685800" fontAlgn="base">
              <a:spcBef>
                <a:spcPct val="0"/>
              </a:spcBef>
              <a:spcAft>
                <a:spcPct val="0"/>
              </a:spcAft>
            </a:pPr>
            <a:endParaRPr lang="en-US" sz="900" dirty="0">
              <a:latin typeface="Arial" pitchFamily="34" charset="0"/>
              <a:ea typeface="SimSun"/>
              <a:cs typeface="Times New Roman" pitchFamily="18" charset="0"/>
            </a:endParaRPr>
          </a:p>
          <a:p>
            <a:pPr defTabSz="685800" fontAlgn="base">
              <a:spcBef>
                <a:spcPct val="0"/>
              </a:spcBef>
              <a:spcAft>
                <a:spcPct val="0"/>
              </a:spcAft>
            </a:pPr>
            <a:endParaRPr lang="en-US" sz="900" dirty="0">
              <a:latin typeface="Arial" pitchFamily="34" charset="0"/>
              <a:ea typeface="SimSun"/>
              <a:cs typeface="Times New Roman" pitchFamily="18" charset="0"/>
            </a:endParaRPr>
          </a:p>
          <a:p>
            <a:endParaRPr lang="en-US" sz="1350" u="sng" dirty="0">
              <a:hlinkClick r:id=""/>
            </a:endParaRPr>
          </a:p>
          <a:p>
            <a:endParaRPr lang="en-US" sz="1350" u="sng" dirty="0">
              <a:hlinkClick r:id=""/>
            </a:endParaRPr>
          </a:p>
          <a:p>
            <a:endParaRPr lang="en-US" sz="1350" u="sng" dirty="0">
              <a:hlinkClick r:id=""/>
            </a:endParaRPr>
          </a:p>
          <a:p>
            <a:endParaRPr lang="en-US" sz="1350" u="sng" dirty="0">
              <a:hlinkClick r:id=""/>
            </a:endParaRPr>
          </a:p>
          <a:p>
            <a:pPr>
              <a:buFontTx/>
              <a:buChar char="-"/>
            </a:pPr>
            <a:r>
              <a:rPr lang="en-US" sz="1050" u="sng" dirty="0">
                <a:hlinkClick r:id=""/>
              </a:rPr>
              <a:t>Virtual Exchange Services can create REST type services for publishing data</a:t>
            </a:r>
          </a:p>
          <a:p>
            <a:pPr>
              <a:buFontTx/>
              <a:buChar char="-"/>
            </a:pPr>
            <a:endParaRPr lang="en-US" sz="1050" u="sng" dirty="0">
              <a:hlinkClick r:id=""/>
            </a:endParaRPr>
          </a:p>
          <a:p>
            <a:pPr defTabSz="685800" fontAlgn="base">
              <a:spcBef>
                <a:spcPct val="0"/>
              </a:spcBef>
              <a:spcAft>
                <a:spcPct val="0"/>
              </a:spcAft>
            </a:pPr>
            <a:endParaRPr lang="en-US" sz="900" dirty="0">
              <a:latin typeface="Arial" pitchFamily="34" charset="0"/>
              <a:ea typeface="SimSun"/>
              <a:cs typeface="Times New Roman" pitchFamily="18" charset="0"/>
            </a:endParaRPr>
          </a:p>
          <a:p>
            <a:pPr defTabSz="685800" fontAlgn="base">
              <a:spcBef>
                <a:spcPct val="0"/>
              </a:spcBef>
              <a:spcAft>
                <a:spcPct val="0"/>
              </a:spcAft>
            </a:pPr>
            <a:r>
              <a:rPr lang="en-US" sz="1050" dirty="0">
                <a:latin typeface="Arial" pitchFamily="34" charset="0"/>
                <a:ea typeface="SimSun"/>
                <a:cs typeface="Times New Roman" pitchFamily="18" charset="0"/>
              </a:rPr>
              <a:t>	</a:t>
            </a:r>
            <a:r>
              <a:rPr lang="en-US" sz="1050" dirty="0" err="1">
                <a:latin typeface="Arial" pitchFamily="34" charset="0"/>
                <a:ea typeface="SimSun"/>
                <a:cs typeface="Times New Roman" pitchFamily="18" charset="0"/>
              </a:rPr>
              <a:t>GetCountyCode</a:t>
            </a:r>
            <a:r>
              <a:rPr lang="en-US" sz="1050" dirty="0">
                <a:latin typeface="Arial" pitchFamily="34" charset="0"/>
                <a:ea typeface="SimSun"/>
                <a:cs typeface="Times New Roman" pitchFamily="18" charset="0"/>
              </a:rPr>
              <a:t> – actual  REST service on my Chris Clark Production VES:</a:t>
            </a:r>
          </a:p>
          <a:p>
            <a:pPr defTabSz="685800" fontAlgn="base">
              <a:spcBef>
                <a:spcPct val="0"/>
              </a:spcBef>
              <a:spcAft>
                <a:spcPct val="0"/>
              </a:spcAft>
            </a:pPr>
            <a:endParaRPr lang="en-US" sz="1050" dirty="0">
              <a:latin typeface="Arial" pitchFamily="34" charset="0"/>
              <a:ea typeface="SimSun"/>
              <a:cs typeface="Times New Roman" pitchFamily="18" charset="0"/>
            </a:endParaRPr>
          </a:p>
          <a:p>
            <a:r>
              <a:rPr lang="en-US" sz="1050" u="sng" dirty="0">
                <a:hlinkClick r:id=""/>
              </a:rPr>
              <a:t>This is what </a:t>
            </a:r>
            <a:r>
              <a:rPr lang="en-US" sz="1050" u="sng" dirty="0">
                <a:hlinkClick r:id=""/>
              </a:rPr>
              <a:t>the </a:t>
            </a:r>
            <a:r>
              <a:rPr lang="en-US" sz="1050" u="sng" dirty="0">
                <a:hlinkClick r:id=""/>
              </a:rPr>
              <a:t>REST service </a:t>
            </a:r>
            <a:r>
              <a:rPr lang="en-US" sz="1050" u="sng" dirty="0">
                <a:hlinkClick r:id=""/>
              </a:rPr>
              <a:t>URLs look </a:t>
            </a:r>
            <a:r>
              <a:rPr lang="en-US" sz="1050" u="sng" dirty="0">
                <a:hlinkClick r:id=""/>
              </a:rPr>
              <a:t>like for </a:t>
            </a:r>
            <a:r>
              <a:rPr lang="en-US" sz="1050" u="sng" dirty="0">
                <a:hlinkClick r:id=""/>
              </a:rPr>
              <a:t>my </a:t>
            </a:r>
            <a:r>
              <a:rPr lang="en-US" sz="1050" u="sng" dirty="0">
                <a:hlinkClick r:id=""/>
              </a:rPr>
              <a:t>VES </a:t>
            </a:r>
            <a:r>
              <a:rPr lang="en-US" sz="1050" u="sng" dirty="0">
                <a:hlinkClick r:id=""/>
              </a:rPr>
              <a:t>REST services</a:t>
            </a:r>
            <a:endParaRPr lang="en-US" sz="1050" u="sng" dirty="0">
              <a:hlinkClick r:id=""/>
            </a:endParaRPr>
          </a:p>
          <a:p>
            <a:pPr defTabSz="685800" fontAlgn="base">
              <a:spcBef>
                <a:spcPct val="0"/>
              </a:spcBef>
              <a:spcAft>
                <a:spcPct val="0"/>
              </a:spcAft>
            </a:pPr>
            <a:endParaRPr lang="en-US" sz="1050" dirty="0">
              <a:latin typeface="Arial" pitchFamily="34" charset="0"/>
              <a:ea typeface="SimSun"/>
              <a:cs typeface="Times New Roman" pitchFamily="18" charset="0"/>
            </a:endParaRPr>
          </a:p>
          <a:p>
            <a:r>
              <a:rPr lang="en-US" sz="675" dirty="0">
                <a:solidFill>
                  <a:srgbClr val="1F497D"/>
                </a:solidFill>
                <a:latin typeface="Calibri" pitchFamily="34" charset="0"/>
                <a:ea typeface="SimSun"/>
                <a:cs typeface="Calibri" pitchFamily="34" charset="0"/>
              </a:rPr>
              <a:t> </a:t>
            </a:r>
            <a:endParaRPr lang="en-US" sz="675" dirty="0">
              <a:latin typeface="Arial" pitchFamily="34" charset="0"/>
            </a:endParaRPr>
          </a:p>
          <a:p>
            <a:pPr eaLnBrk="0" hangingPunct="0"/>
            <a:r>
              <a:rPr lang="en-US" sz="1200" dirty="0">
                <a:solidFill>
                  <a:srgbClr val="1F497D"/>
                </a:solidFill>
                <a:latin typeface="Calibri" pitchFamily="34" charset="0"/>
                <a:ea typeface="SimSun"/>
                <a:cs typeface="Calibri" pitchFamily="34" charset="0"/>
              </a:rPr>
              <a:t>JSON format:</a:t>
            </a:r>
          </a:p>
          <a:p>
            <a:pPr eaLnBrk="0" hangingPunct="0"/>
            <a:endParaRPr lang="en-US" sz="750" dirty="0">
              <a:latin typeface="Arial" pitchFamily="34" charset="0"/>
            </a:endParaRPr>
          </a:p>
          <a:p>
            <a:r>
              <a:rPr lang="en-US" sz="1050" u="sng" dirty="0">
                <a:hlinkClick r:id="rId2"/>
              </a:rPr>
              <a:t>https://virtualnode.cloudapp.net/nodedataservice</a:t>
            </a:r>
            <a:r>
              <a:rPr lang="en-US" sz="1050" dirty="0"/>
              <a:t>?node=ChrisClarkProductionNode&amp;Dataflow=RESTServices&amp;request=GetCustomerList&amp;CustomerId=B&amp;format=json</a:t>
            </a:r>
          </a:p>
          <a:p>
            <a:r>
              <a:rPr lang="en-US" sz="1050" dirty="0"/>
              <a:t> </a:t>
            </a:r>
          </a:p>
          <a:p>
            <a:pPr eaLnBrk="0" hangingPunct="0"/>
            <a:r>
              <a:rPr lang="en-US" sz="1200" dirty="0">
                <a:solidFill>
                  <a:srgbClr val="1F497D"/>
                </a:solidFill>
                <a:latin typeface="Calibri" pitchFamily="34" charset="0"/>
                <a:ea typeface="SimSun"/>
                <a:cs typeface="Calibri" pitchFamily="34" charset="0"/>
              </a:rPr>
              <a:t>XML </a:t>
            </a:r>
            <a:r>
              <a:rPr lang="en-US" sz="1200" dirty="0">
                <a:solidFill>
                  <a:srgbClr val="1F497D"/>
                </a:solidFill>
                <a:latin typeface="Calibri" pitchFamily="34" charset="0"/>
                <a:ea typeface="SimSun"/>
                <a:cs typeface="Calibri" pitchFamily="34" charset="0"/>
              </a:rPr>
              <a:t>format:</a:t>
            </a:r>
            <a:endParaRPr lang="en-US" sz="1200" dirty="0">
              <a:latin typeface="Arial" pitchFamily="34" charset="0"/>
            </a:endParaRPr>
          </a:p>
          <a:p>
            <a:pPr defTabSz="685800" eaLnBrk="0" fontAlgn="base" hangingPunct="0">
              <a:spcBef>
                <a:spcPct val="0"/>
              </a:spcBef>
              <a:spcAft>
                <a:spcPct val="0"/>
              </a:spcAft>
            </a:pPr>
            <a:endParaRPr lang="en-US" sz="1050" dirty="0">
              <a:solidFill>
                <a:srgbClr val="1F497D"/>
              </a:solidFill>
              <a:latin typeface="Calibri" pitchFamily="34" charset="0"/>
              <a:ea typeface="SimSun"/>
              <a:cs typeface="Calibri" pitchFamily="34" charset="0"/>
            </a:endParaRPr>
          </a:p>
          <a:p>
            <a:pPr eaLnBrk="0" hangingPunct="0"/>
            <a:r>
              <a:rPr lang="en-US" sz="1050" u="sng" dirty="0">
                <a:hlinkClick r:id="rId2"/>
              </a:rPr>
              <a:t>https://</a:t>
            </a:r>
            <a:r>
              <a:rPr lang="en-US" sz="1050" u="sng" dirty="0">
                <a:hlinkClick r:id="rId2"/>
              </a:rPr>
              <a:t>virtualnode.cloudapp.net/nodedataservice</a:t>
            </a:r>
            <a:r>
              <a:rPr lang="en-US" sz="1050" dirty="0"/>
              <a:t>?node=ChrisClarkProductionNode&amp;Dataflow=RESTServices&amp;request=GetCustomerList&amp;CustomerId=B&amp;format=XML</a:t>
            </a:r>
            <a:endParaRPr lang="en-US" sz="1050" dirty="0"/>
          </a:p>
          <a:p>
            <a:pPr lvl="0" eaLnBrk="0" hangingPunct="0"/>
            <a:endParaRPr lang="en-US" sz="1350" dirty="0">
              <a:latin typeface="Arial" pitchFamily="34" charset="0"/>
            </a:endParaRPr>
          </a:p>
          <a:p>
            <a:pPr lvl="0" eaLnBrk="0" hangingPunct="0"/>
            <a:r>
              <a:rPr lang="en-US" sz="1350" dirty="0">
                <a:latin typeface="Arial" pitchFamily="34" charset="0"/>
              </a:rPr>
              <a:t> </a:t>
            </a:r>
            <a:endParaRPr lang="en-US" sz="1200" dirty="0">
              <a:latin typeface="Arial" pitchFamily="34" charset="0"/>
            </a:endParaRPr>
          </a:p>
          <a:p>
            <a:pPr lvl="0" eaLnBrk="0" hangingPunct="0"/>
            <a:endParaRPr lang="en-US" sz="1200" dirty="0">
              <a:latin typeface="Arial" pitchFamily="34" charset="0"/>
            </a:endParaRPr>
          </a:p>
        </p:txBody>
      </p:sp>
      <p:sp>
        <p:nvSpPr>
          <p:cNvPr id="4" name="Title 1"/>
          <p:cNvSpPr txBox="1">
            <a:spLocks/>
          </p:cNvSpPr>
          <p:nvPr/>
        </p:nvSpPr>
        <p:spPr>
          <a:xfrm>
            <a:off x="2228850" y="114300"/>
            <a:ext cx="4114800" cy="514350"/>
          </a:xfrm>
          <a:prstGeom prst="rect">
            <a:avLst/>
          </a:prstGeom>
        </p:spPr>
        <p:txBody>
          <a:bodyPr/>
          <a:lstStyle/>
          <a:p>
            <a:pPr algn="ctr" defTabSz="685800">
              <a:spcBef>
                <a:spcPct val="0"/>
              </a:spcBef>
              <a:defRPr/>
            </a:pPr>
            <a:r>
              <a:rPr lang="en-US" sz="2400" b="1" dirty="0">
                <a:solidFill>
                  <a:schemeClr val="tx2"/>
                </a:solidFill>
                <a:effectLst>
                  <a:outerShdw blurRad="31750" dist="25400" dir="5400000" algn="tl" rotWithShape="0">
                    <a:srgbClr val="000000">
                      <a:alpha val="25000"/>
                    </a:srgbClr>
                  </a:outerShdw>
                </a:effectLst>
                <a:latin typeface="+mj-lt"/>
                <a:ea typeface="+mj-ea"/>
                <a:cs typeface="+mj-cs"/>
              </a:rPr>
              <a:t>REST Services</a:t>
            </a:r>
          </a:p>
          <a:p>
            <a:pPr algn="ctr" defTabSz="685800">
              <a:spcBef>
                <a:spcPct val="0"/>
              </a:spcBef>
              <a:defRPr/>
            </a:pPr>
            <a:endParaRPr lang="en-US" sz="2400" b="1" dirty="0">
              <a:solidFill>
                <a:schemeClr val="tx2"/>
              </a:solidFill>
              <a:effectLst>
                <a:outerShdw blurRad="31750" dist="25400" dir="5400000" algn="tl" rotWithShape="0">
                  <a:srgbClr val="000000">
                    <a:alpha val="25000"/>
                  </a:srgbClr>
                </a:outerShdw>
              </a:effectLst>
              <a:latin typeface="+mj-lt"/>
              <a:ea typeface="+mj-ea"/>
              <a:cs typeface="+mj-cs"/>
            </a:endParaRPr>
          </a:p>
          <a:p>
            <a:pPr algn="ctr" defTabSz="685800">
              <a:spcBef>
                <a:spcPct val="0"/>
              </a:spcBef>
              <a:defRPr/>
            </a:pPr>
            <a:endParaRPr lang="en-US" sz="2400" b="1" dirty="0">
              <a:solidFill>
                <a:schemeClr val="tx2"/>
              </a:solidFill>
              <a:effectLst>
                <a:outerShdw blurRad="31750" dist="25400" dir="5400000" algn="tl" rotWithShape="0">
                  <a:srgbClr val="000000">
                    <a:alpha val="25000"/>
                  </a:srgbClr>
                </a:outerShdw>
              </a:effectLst>
              <a:latin typeface="+mj-lt"/>
              <a:ea typeface="+mj-ea"/>
              <a:cs typeface="+mj-cs"/>
            </a:endParaRPr>
          </a:p>
        </p:txBody>
      </p:sp>
    </p:spTree>
    <p:extLst>
      <p:ext uri="{BB962C8B-B14F-4D97-AF65-F5344CB8AC3E}">
        <p14:creationId xmlns:p14="http://schemas.microsoft.com/office/powerpoint/2010/main" val="2410075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Partners</a:t>
            </a:r>
            <a:endParaRPr lang="en-US" dirty="0"/>
          </a:p>
        </p:txBody>
      </p:sp>
      <p:sp>
        <p:nvSpPr>
          <p:cNvPr id="4" name="Content Placeholder 3"/>
          <p:cNvSpPr>
            <a:spLocks noGrp="1"/>
          </p:cNvSpPr>
          <p:nvPr>
            <p:ph idx="1"/>
          </p:nvPr>
        </p:nvSpPr>
        <p:spPr/>
        <p:txBody>
          <a:bodyPr>
            <a:normAutofit/>
          </a:bodyPr>
          <a:lstStyle/>
          <a:p>
            <a:r>
              <a:rPr lang="en-US" sz="1200" dirty="0"/>
              <a:t>Hualapai </a:t>
            </a:r>
            <a:r>
              <a:rPr lang="en-US" sz="1200" dirty="0"/>
              <a:t>Tribe:</a:t>
            </a:r>
            <a:r>
              <a:rPr lang="en-US" sz="1200" dirty="0"/>
              <a:t>  </a:t>
            </a:r>
            <a:r>
              <a:rPr lang="en-US" sz="1200" dirty="0"/>
              <a:t>WQX </a:t>
            </a:r>
            <a:r>
              <a:rPr lang="en-US" sz="1200" dirty="0"/>
              <a:t>production flow </a:t>
            </a:r>
            <a:endParaRPr lang="en-US" sz="1200" dirty="0"/>
          </a:p>
          <a:p>
            <a:r>
              <a:rPr lang="en-US" sz="1200" dirty="0"/>
              <a:t>San Joaquin Valley Air District</a:t>
            </a:r>
            <a:r>
              <a:rPr lang="en-US" sz="1200" dirty="0"/>
              <a:t>:  </a:t>
            </a:r>
            <a:r>
              <a:rPr lang="en-US" sz="1200" dirty="0"/>
              <a:t>ICIS AIR</a:t>
            </a:r>
          </a:p>
          <a:p>
            <a:r>
              <a:rPr lang="en-US" sz="1200" dirty="0"/>
              <a:t>Jefferson County Health Dept – ICIS Air</a:t>
            </a:r>
          </a:p>
          <a:p>
            <a:r>
              <a:rPr lang="en-US" sz="1200" dirty="0"/>
              <a:t>Klamath Tribe - WQX</a:t>
            </a:r>
            <a:endParaRPr lang="en-US" sz="1200" dirty="0"/>
          </a:p>
          <a:p>
            <a:r>
              <a:rPr lang="en-US" sz="1200" dirty="0"/>
              <a:t>Alabama: ICIS-AIR</a:t>
            </a:r>
          </a:p>
          <a:p>
            <a:r>
              <a:rPr lang="en-US" sz="1200" dirty="0"/>
              <a:t>Georgia: Building ICIS AIR dataflows for data families ,  EIS</a:t>
            </a:r>
          </a:p>
          <a:p>
            <a:r>
              <a:rPr lang="en-US" sz="1200" dirty="0"/>
              <a:t>Region 1 Storm 3 Buoy Flow,  SPCC Tanks </a:t>
            </a:r>
            <a:endParaRPr lang="en-US" sz="1200" dirty="0"/>
          </a:p>
          <a:p>
            <a:r>
              <a:rPr lang="en-US" sz="1200" dirty="0"/>
              <a:t>South Dakota: TRI-OUT , ICIS-AIR, EIS </a:t>
            </a:r>
          </a:p>
          <a:p>
            <a:r>
              <a:rPr lang="en-US" sz="1200" dirty="0"/>
              <a:t>Tennessee – ICIS-AIR, ICIS NPDES</a:t>
            </a:r>
          </a:p>
          <a:p>
            <a:r>
              <a:rPr lang="en-US" sz="1200" dirty="0"/>
              <a:t>Texas – AQS,  Facility FRS</a:t>
            </a:r>
            <a:endParaRPr lang="en-US" sz="1200" dirty="0"/>
          </a:p>
          <a:p>
            <a:r>
              <a:rPr lang="en-US" sz="1200" dirty="0"/>
              <a:t>Maine</a:t>
            </a:r>
            <a:r>
              <a:rPr lang="en-US" sz="1200" dirty="0"/>
              <a:t>: </a:t>
            </a:r>
            <a:r>
              <a:rPr lang="en-US" sz="1200" dirty="0"/>
              <a:t>ICIS Export</a:t>
            </a:r>
          </a:p>
          <a:p>
            <a:r>
              <a:rPr lang="en-US" sz="1200" dirty="0"/>
              <a:t>Gold Systems:  WQX, ICIS AIR,  AQWMS</a:t>
            </a:r>
          </a:p>
          <a:p>
            <a:endParaRPr lang="en-US" sz="1200" dirty="0"/>
          </a:p>
          <a:p>
            <a:endParaRPr lang="en-US" sz="1200" dirty="0"/>
          </a:p>
          <a:p>
            <a:endParaRPr lang="en-US" sz="1200" dirty="0"/>
          </a:p>
        </p:txBody>
      </p:sp>
      <p:sp>
        <p:nvSpPr>
          <p:cNvPr id="2" name="Slide Number Placeholder 1"/>
          <p:cNvSpPr>
            <a:spLocks noGrp="1"/>
          </p:cNvSpPr>
          <p:nvPr>
            <p:ph type="sldNum" sz="quarter" idx="12"/>
          </p:nvPr>
        </p:nvSpPr>
        <p:spPr/>
        <p:txBody>
          <a:bodyPr/>
          <a:lstStyle/>
          <a:p>
            <a:pPr>
              <a:defRPr/>
            </a:pPr>
            <a:fld id="{48A0401D-A389-4FD5-8E99-86A9D0A4FE43}" type="slidenum">
              <a:rPr lang="en-US" smtClean="0"/>
              <a:pPr>
                <a:defRPr/>
              </a:pPr>
              <a:t>9</a:t>
            </a:fld>
            <a:endParaRPr lang="en-US" dirty="0"/>
          </a:p>
        </p:txBody>
      </p:sp>
    </p:spTree>
    <p:extLst>
      <p:ext uri="{BB962C8B-B14F-4D97-AF65-F5344CB8AC3E}">
        <p14:creationId xmlns:p14="http://schemas.microsoft.com/office/powerpoint/2010/main" val="2861595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953</TotalTime>
  <Words>3003</Words>
  <Application>Microsoft Office PowerPoint</Application>
  <PresentationFormat>On-screen Show (16:9)</PresentationFormat>
  <Paragraphs>378</Paragraphs>
  <Slides>43</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MS Mincho</vt:lpstr>
      <vt:lpstr>SimSun</vt:lpstr>
      <vt:lpstr>Arial</vt:lpstr>
      <vt:lpstr>Calibri</vt:lpstr>
      <vt:lpstr>Calibri Light</vt:lpstr>
      <vt:lpstr>Georgia</vt:lpstr>
      <vt:lpstr>Times New Roman</vt:lpstr>
      <vt:lpstr>Office Theme</vt:lpstr>
      <vt:lpstr>E-Enterprise/Exchange Network Open Call Quick Guide to Using Virtual Exchange Services and the EN Service Center</vt:lpstr>
      <vt:lpstr>VES and ENSC Descriptions</vt:lpstr>
      <vt:lpstr>Why VES</vt:lpstr>
      <vt:lpstr>VES Advantages</vt:lpstr>
      <vt:lpstr>PowerPoint Presentation</vt:lpstr>
      <vt:lpstr>What you do               What VES does for you</vt:lpstr>
      <vt:lpstr>PowerPoint Presentation</vt:lpstr>
      <vt:lpstr>PowerPoint Presentation</vt:lpstr>
      <vt:lpstr>Partners</vt:lpstr>
      <vt:lpstr>Data Exchanges Supported</vt:lpstr>
      <vt:lpstr>PowerPoint Presentation</vt:lpstr>
      <vt:lpstr>VES/ENSC “Decision Tree”</vt:lpstr>
      <vt:lpstr>VES/ENSC “Decision Tree” (cont.)</vt:lpstr>
      <vt:lpstr>VES/ENSC “Decision Tree” (cont.)</vt:lpstr>
      <vt:lpstr>VES/ENSC “Decision Tree” (cont.)</vt:lpstr>
      <vt:lpstr>General FAQs</vt:lpstr>
      <vt:lpstr>General FAQ Topics</vt:lpstr>
      <vt:lpstr>FAQ: What is the Exchange Network?</vt:lpstr>
      <vt:lpstr>FAQ: What is E-Enterprise for the Environment?</vt:lpstr>
      <vt:lpstr>FAQ: What is Virtual Exchange Service?</vt:lpstr>
      <vt:lpstr>FAQ: What is the Exchange Network Service Center?</vt:lpstr>
      <vt:lpstr>FAQ: What are the minimum requirements?(1 of 2)</vt:lpstr>
      <vt:lpstr>FAQ: What are the minimum requirements?(2 of 2)</vt:lpstr>
      <vt:lpstr>VES Frequently Asked Questions</vt:lpstr>
      <vt:lpstr>VES FAQ Topics</vt:lpstr>
      <vt:lpstr>What are the ‘services’ provided by the Virtual Exchange Service?</vt:lpstr>
      <vt:lpstr>What data exchanges are currently available in the Virtual Exchange Service?</vt:lpstr>
      <vt:lpstr>What is the Virtual Exchange Service Administrator?</vt:lpstr>
      <vt:lpstr>What kind of security is available/required for the Virtual Exchange Service?</vt:lpstr>
      <vt:lpstr>What are the components or objects that the Virtual Exchange Service provides virtually?</vt:lpstr>
      <vt:lpstr>How do I administer my data flows when using Virtual Exchange Service? </vt:lpstr>
      <vt:lpstr>Can Virtual Exchange Service be used to for a custom flow (an exchange not currently available in the Virtual Exchange Service)?</vt:lpstr>
      <vt:lpstr>What are the additional connectivity requirements for the Virtual Exchange Service?</vt:lpstr>
      <vt:lpstr>Is the Virtual Exchange Service an option for an Exchange Network member with limited Internet connectivity?</vt:lpstr>
      <vt:lpstr>What are the operations and maintenance impacts of adopting the Virtual Exchange Service?</vt:lpstr>
      <vt:lpstr>Is the Virtual Exchange Service less secure than a traditional node because it is a cloud solution?</vt:lpstr>
      <vt:lpstr>Can the Exchange Network Help Desk assist an Exchange Network Partner with getting started with the Virtual Exchange Service?</vt:lpstr>
      <vt:lpstr>What additional Virtual Exchange Service resources are available?</vt:lpstr>
      <vt:lpstr>ENSC FAQs</vt:lpstr>
      <vt:lpstr>ENSC Topics</vt:lpstr>
      <vt:lpstr>What methods does the Exchange Network Service Center utilize for the exchange of information?</vt:lpstr>
      <vt:lpstr>Does the Exchange Network Service Center provide multiple options for using data services?</vt:lpstr>
      <vt:lpstr>How can a Partner request access to the Exchange Network Service Center?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McNelly</dc:creator>
  <cp:lastModifiedBy>Luke Gentry</cp:lastModifiedBy>
  <cp:revision>43</cp:revision>
  <dcterms:created xsi:type="dcterms:W3CDTF">2015-02-11T21:44:08Z</dcterms:created>
  <dcterms:modified xsi:type="dcterms:W3CDTF">2016-09-20T20:48:02Z</dcterms:modified>
</cp:coreProperties>
</file>